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56"/>
  </p:notesMasterIdLst>
  <p:sldIdLst>
    <p:sldId id="256" r:id="rId15"/>
    <p:sldId id="319" r:id="rId16"/>
    <p:sldId id="349" r:id="rId17"/>
    <p:sldId id="366" r:id="rId18"/>
    <p:sldId id="368" r:id="rId19"/>
    <p:sldId id="341" r:id="rId20"/>
    <p:sldId id="353" r:id="rId21"/>
    <p:sldId id="361" r:id="rId22"/>
    <p:sldId id="352" r:id="rId23"/>
    <p:sldId id="340" r:id="rId24"/>
    <p:sldId id="367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9" r:id="rId34"/>
    <p:sldId id="378" r:id="rId35"/>
    <p:sldId id="369" r:id="rId36"/>
    <p:sldId id="354" r:id="rId37"/>
    <p:sldId id="355" r:id="rId38"/>
    <p:sldId id="351" r:id="rId39"/>
    <p:sldId id="320" r:id="rId40"/>
    <p:sldId id="322" r:id="rId41"/>
    <p:sldId id="323" r:id="rId42"/>
    <p:sldId id="324" r:id="rId43"/>
    <p:sldId id="345" r:id="rId44"/>
    <p:sldId id="346" r:id="rId45"/>
    <p:sldId id="356" r:id="rId46"/>
    <p:sldId id="358" r:id="rId47"/>
    <p:sldId id="326" r:id="rId48"/>
    <p:sldId id="365" r:id="rId49"/>
    <p:sldId id="327" r:id="rId50"/>
    <p:sldId id="328" r:id="rId51"/>
    <p:sldId id="331" r:id="rId52"/>
    <p:sldId id="333" r:id="rId53"/>
    <p:sldId id="380" r:id="rId54"/>
    <p:sldId id="381" r:id="rId5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9"/>
    <p:restoredTop sz="70032"/>
  </p:normalViewPr>
  <p:slideViewPr>
    <p:cSldViewPr>
      <p:cViewPr varScale="1">
        <p:scale>
          <a:sx n="80" d="100"/>
          <a:sy n="80" d="100"/>
        </p:scale>
        <p:origin x="1840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theme" Target="theme/theme1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0A548-725E-2745-96F0-082F497B371E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8831-15C8-F24D-8E8F-54BC06238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Network attacker:    controls routers,  DNS;   can inject, delete, and modify packets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3681-6466-403A-82BB-BA32AF0EA2D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Click on fav icon gives pop-up on bottom.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80532-E4B6-4E55-9CC0-D46F0B6B26A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0E535-503B-419C-92CF-E8C3AC0807F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ssl_strip</a:t>
            </a:r>
            <a:r>
              <a:rPr lang="en-US" dirty="0"/>
              <a:t>:    prevents</a:t>
            </a:r>
            <a:r>
              <a:rPr lang="en-US" baseline="0" dirty="0"/>
              <a:t> browser from upgrading,  but does the SSL upgrade when communicating with the server.    Server has no idea this is taking place.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4BD22D-C71C-4A5B-A1AA-396BEFD6955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59A1F-732D-488F-829B-42E4AB88323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C8831-15C8-F24D-8E8F-54BC062382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Broken SSL page can be used to take over a good SSL page:</a:t>
            </a:r>
            <a:r>
              <a:rPr lang="en-US" baseline="0" dirty="0"/>
              <a:t>  both are in the same origin.</a:t>
            </a:r>
            <a:endParaRPr lang="en-US" dirty="0"/>
          </a:p>
          <a:p>
            <a:r>
              <a:rPr lang="en-US" dirty="0"/>
              <a:t>Similar problem</a:t>
            </a:r>
            <a:r>
              <a:rPr lang="en-US" baseline="0" dirty="0"/>
              <a:t> with EV </a:t>
            </a:r>
            <a:r>
              <a:rPr lang="en-US" baseline="0" dirty="0" err="1"/>
              <a:t>certs</a:t>
            </a:r>
            <a:r>
              <a:rPr lang="en-US" baseline="0" dirty="0"/>
              <a:t>:   non-EV page can take over EV page:  both are in the same origin.</a:t>
            </a:r>
            <a:endParaRPr 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7D9F8-15C3-478B-9655-E5F5F2A5B73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F7B7-E76C-4B3E-B9FC-745688679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0DEE0-DAFC-4937-8754-3BF6EE0CD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639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B70C-8F88-451D-B83C-E5D0AFF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94CB-C617-40F3-8194-A4E46101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671366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E5BF-724D-4CD1-8FAD-0D75BA5D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9B9-3A93-4992-B089-0846CC455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31709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863-8A10-4A06-AFCE-1BD02E46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F42A-6C13-40DC-8B25-6849D533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9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BED-61D3-47DF-B802-73D86AE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DF88-D6AD-4D1A-9FD3-AD9E497C3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514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8868-75BE-4582-A52D-C01178D2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32DEA-DE6C-4E9D-A912-BAFEC63F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7CD8-ECE8-46CF-826E-A27576DAB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698500"/>
            <a:ext cx="6070600" cy="878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84200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8F9-9A80-4EA5-B336-809B41F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7402-BB46-472D-91EC-8E3B7CB9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636DB-8E33-42AE-849F-89B25ACBB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8598A-DBB9-40D6-931B-FCDD1AAC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412D-2C70-46B5-89BE-F05F48DB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252971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D378-32F9-496F-AEB3-EC83F0A8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272542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02279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2031-2BBF-4C95-8F94-C3D673D8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19EF-80BA-4C68-B291-24E1B34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0DD0-D9F1-43F0-A5FA-08E60EC5C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58791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FDDF-F3D9-4929-8F17-E2852CC5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4833B-A7A9-4BB9-A936-04DECCA7C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4582-50E5-4518-9EA0-0F2001BC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5017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40AA-D4A4-4A3F-B061-4DF5937D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CE24-55E9-4837-9AB7-043A7DD6A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70366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DDE33-B83A-400F-AD4E-D5CE3AEE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9B506-2418-4745-81CF-780841545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062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60981-BCC6-4A3A-BE57-16AE00AAA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519113"/>
            <a:ext cx="3073400" cy="89677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8335-A7EA-45DA-B0CE-09DA868B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519113"/>
            <a:ext cx="9067800" cy="8967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8577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C2EA-D895-42B0-9358-70C385229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13DE-D861-4D4E-A750-F8437FC72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6550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446E-9120-4E98-AD3A-F0BD820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62D9-5915-45B0-8260-343FFB5E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02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7989-DD8A-4FE0-B585-F2C7E47B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159B-A4B0-456D-BC64-F57945AF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15662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0E7-E674-4E7B-B073-5F4A3A1C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231-1D35-4CA8-8EBF-59FEA79F7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E4B4-F279-431C-848C-FF483D7B5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54142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9366-357F-4498-AD68-5067A707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F3806-247E-46C8-867A-D8C382F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4EEE2-03DC-4C95-9DD7-A813B9DF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155D-C82C-489F-A5B7-5640AA0A7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A9C97-DA45-43B4-87DA-090FA151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659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9A67-A7BA-4BB9-9246-B454854E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67502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9099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A02-2FF1-4AE7-95CD-975A7937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AE62-000C-45C7-8AB3-8D4D1DC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217AE-2972-424B-B846-E7B47134F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3123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D9C-BEF1-49CC-ADB8-6870E24C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ACB62-A6D5-44D6-8E30-DB8F9A6D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1785E-9FC5-4573-8BD1-2BFA6E93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188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3C7C-1F35-48B1-9164-34117A461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AEA52-BFA8-4265-9515-8852E86FD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6354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368C-7330-465B-9FBA-8D6CC275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9678-7EEF-4864-B17B-C7BB017C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87585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EF11A-334E-4D10-9D2D-17B0D5344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8E09-4598-4737-8AAB-6BC1E0F6D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44607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84B0-2257-4A46-A625-80BCD75E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B7064-2F8F-4333-94BF-F9AAB5D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74751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A7CD-1CF8-474E-9425-735A977F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0BB-EDB7-49B5-93CC-A3393452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51828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2CED-CC3C-4D72-8065-6148B8E4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AEC3-5C77-436F-A476-96302EFC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10234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71A3-D446-46E4-BBE9-890DB09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4505-99D1-4138-B2B1-12D4D5869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11A2-617F-4368-AE5B-C16B7DDDE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4799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7B7E-95B9-430C-8A9A-1E681956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FAEA-F5F7-4148-ADF5-4E4D4194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91E1-F332-4124-8B00-BDCF0A024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638-2228-4F9B-8D06-6CA44C2A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709D-F1E9-469C-ABB5-8CE3180C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3421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41F8-8DE0-4500-93AC-F11A9298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64338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3056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A04A-B73C-4E9E-B40C-559E03B3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D538-162C-49F5-8B1C-A4B18495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79BD-558C-43CD-83CD-C51D4D806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2837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795B-7462-4BE4-8859-4894BA7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AC8A-F38C-4A7A-931A-D5010EE7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04560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78D6-866C-498D-9561-17EFD5E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5BBFD-0F79-4B3D-8DEC-B9DFB2780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9A156-8424-4597-A16C-E083E6B36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8782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84AD-94F5-436A-AE20-B4A574E6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55AFA-C42C-4EF4-9D81-6EDC9382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1466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0A391-EB2D-472E-A8D9-96EEA9DF8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CD32-3E91-4759-8839-19D1CBF33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432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D246-8D23-4E45-A87B-051B84B30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00076-3B97-420F-B538-E6BCCC0B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22234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3F2-B2AE-4BB8-9070-8F59B86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327B-464C-4815-A923-6C2498BE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12422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5B50-4BF2-4C72-BE42-BF9B393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B7AF-A477-46B9-921F-D8E1DDDEA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2361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77BE-D5F5-412F-86C3-F6452062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40CE-F461-4915-8A33-299FF199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C4D-D18C-4C0C-B23A-D1BE77F4A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96164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9A8-3909-452D-A0AD-D7741AFB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7F33C-8DC1-4648-B111-35608BDDD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F285-DE8B-46A1-859D-98B0DE3A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87E31-372A-4B37-A04A-F8936BD6D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6C9-DD3A-4338-8B95-75040C33A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847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CB71-D2DF-4F69-B511-BF09A0A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67749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650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87C-A807-4802-9404-199B06A2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8D98-9E17-4C3D-89AF-88A5F934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61342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1C7-F8D6-4DEF-9035-59CA06E8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9888-8A3E-4657-BFAC-294843A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10F0-2D27-4DBB-BBFD-20F300CF6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3474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0F7-51F3-48AD-8C16-90DFB8BD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DA14-EA55-40B4-BA62-BBE0F42C3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0C6B-8663-4C9A-8C49-4173486D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100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349D-5696-41C8-8C77-B2A006F2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671C8-8805-4C7A-BB9C-36A1BEF7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9345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4A8EA-074F-40C3-8F1D-479D12B61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7985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2E12-815C-4E2A-BEA8-63089BA0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7985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5458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7F2-408E-4577-82A5-BF883546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F899F-CEEA-4FE2-BC5E-ABD2FA6FD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58286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C03-F00F-448D-B389-9957E875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15E2-23B4-4119-B432-F3A294CD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57430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CA30-0B37-4C14-B043-E94E508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46B1C-BC39-4035-A54F-807938D7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37396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D5C2-BD23-48AD-A86B-81786867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1994-47BA-4E74-BCBF-0B8AF61F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83F3C-4D7A-46A2-A287-A3D9A4237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33782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0504-DD00-403F-A775-ADAB6BA5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990F-6434-4DC2-A130-5C1E1C224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546E0-79FB-484F-8E4E-925AAFF46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72DFC-77F3-406B-A329-325588423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163B7-7523-4E32-818E-9F08C6EE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23630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0A6B-8FF1-4B92-BA24-9BD6BEB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1228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36F8-8D90-405B-A23D-FD996D0B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38ABD-3E75-4D65-9F27-718C368F3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B4E6-0D20-420F-A6E0-4B4BDFA5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72421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4605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0CB0-2684-4E63-9F21-A3AB2E2C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5AB3-6A76-401E-9818-BB02CD87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D427-E7A8-408C-AB8B-9421A7AE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015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F6B1-8A9C-471B-9CE3-064E3EC5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7A9E-0B96-4E0F-B956-699C26BD7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23A00-D3F0-4947-8F90-FC8B6E6F3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24631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FD40-96C6-4928-B328-F3C10856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F4D5F-9D68-4A70-B165-17DE9681D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7174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698FA-C172-46A4-A8A5-CC5ED2C22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53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27DC2-FFDC-456E-BE75-7DA97D8B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5312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26679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352213"/>
            <a:ext cx="11054080" cy="162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5360" y="2817707"/>
            <a:ext cx="5418667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817707"/>
            <a:ext cx="5418667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426809" y="9410418"/>
            <a:ext cx="505742" cy="3431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2EE7D-01F6-4F93-9B7B-B4021A6FD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20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0B6-ABE0-4D68-B7EA-12E3ABC7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1388-E983-4031-AF42-5AE657FE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0995-66AD-49BA-AF85-8B380596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C7AC-D102-4AAA-A17C-640EDEA5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31C76-E0C0-463E-935B-6E3AF52D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8877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5EAD-7CD7-4CA2-BE06-142379E7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76661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3096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3D9-E4EC-412E-B48A-9056E93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0351-7007-4DB7-95FD-9A08056E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CCE60-987D-47E4-99A8-4BF26B349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741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61B-D95F-41B2-A153-E0E60D56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D78-DD89-42C3-AF77-E486AEE8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92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BE26-D9B7-4AD0-BD76-2042CFD5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BB3D6-2A1F-4203-A659-41B442898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4F80-77CE-441D-9844-8F6DD187D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911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26EF-94B7-4BA4-A874-18256315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677E-05FD-4619-A661-CCBB2FF03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79243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C365A-B795-42FE-BEC9-F40EF137F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E25F2-8D73-44E3-BBE8-744368411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1482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D5E1-F008-413E-B16A-C87500E3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73B3-6017-457F-87B7-9A19A45D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62742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F9A-74E3-4F06-82C3-F191F6A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1FAC-1A06-4D85-B5E6-885F2E8F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3455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4D8-5B1C-43EF-9E58-ACCCC7D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B2F9-B5FD-4490-842E-F6730AC2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042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E9BCA-19F4-40BA-BEE0-A2620ACF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7DDA-A357-43FD-B727-4CC663346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764E-21C4-4B1B-8280-F5BB127C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79795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005F-33E1-46D2-8BDE-3069491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65FEF-B5CA-4E75-B6D5-01CC0527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FE07-188A-4124-96C7-BC9B0F6C0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1E50F-B4C1-439A-8F73-93216C424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26E67-E707-4CDC-AF1A-54AA0C60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747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1371-95A4-41D9-B521-70DB1E5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1150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117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FC2A-178A-44F6-ADB1-2835BF76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C1BB-E313-4660-B1B4-6F78CA73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2178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F12F-5716-46F3-8F0E-7AEED31E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5869-C860-429C-AF34-956F6DE5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55D2-1652-4734-9036-F0CDC817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79405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0959-A66A-4AB1-BA53-5514CE8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5E50E-2BFF-4043-9DE2-776E51EE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2D8E-31A6-4867-A534-E9C6EE304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887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44B5-556F-4EEC-933B-0296F9CB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2565-6988-456F-A862-7C4E2D689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730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D8600-2F79-4BFC-BFAE-C7BD32459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C4A2-7FD5-4B1F-9817-63FF09CE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49777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013-AA40-48B6-92D3-01A4F97E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3B4A-103C-4EA2-AEA8-16ED96AC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51908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951C-91C0-4BE8-8CDD-BE903D24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A706-8266-4A4F-825E-03D0A8A1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6157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E37-74CE-4D52-AF2F-69E7F1B0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D9D-D1DF-4EE8-A16D-3D701D194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9146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DF57-81D9-45F7-B6DA-F2396AB9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5F6D-0C24-4401-97FD-0B82448C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636C-3ED8-4668-8B8A-724FB5F9D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624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1101-93A3-4727-A398-54F987F9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0FED-A5C2-4618-AE92-92C83ED12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FCF1-2C1E-4AF1-9BDC-4CE240BA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CB3AB-5C4C-4A37-9818-F6FE5045A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EF9E-9C3C-4F7D-BB51-B73D062C3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100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186-E7E4-428F-A255-F36F64A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8972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FE19-E699-4988-8311-2C3265D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4A37-CBA5-436E-9F05-DCCA75ACE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22918-86C6-42B6-8CCE-F46B7222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3237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8464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E97B-A6E2-4E59-A90E-4868F246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329B-96D9-4415-B028-824212B9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D157-7C5E-44CE-9FFB-3F63F28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880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9D1D-5424-4857-9F7D-2A300125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8A70-D3B8-47F1-A435-EF4ECDC96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8BC4-6EF3-4A6D-A9F8-797D2BD5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97638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A218-D43C-4DA5-87F0-647593A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7567E-D12C-4C26-AA8A-80EE7E027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4518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32B0F-8016-4CDD-B325-A9F0BBE1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2597150"/>
            <a:ext cx="3073400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236AC-90D8-4383-B884-DACB1B6E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2597150"/>
            <a:ext cx="906780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1867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BF6-BDB3-4436-BEA6-18896C3C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29B94-D4FA-45ED-AE5D-54B6E676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7673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E0D7-A0DB-4557-874C-8244490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ECC0-9482-4816-97DB-114F07D6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2245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2795-B08A-4FC8-A6B4-1963BC5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712CC-CBA5-429D-87BC-857BC4A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97643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C9-36F2-420C-B2F8-F7D21136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2F6-D5FD-4B15-BCF5-FFC5993D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2BFB-64FD-40A1-9608-9882C5C00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6638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225A-C8C7-40C0-8D9F-7558ED3E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ADE6-D932-47B2-A006-98118E41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BD209-3F98-42DD-B29A-E157E3677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AF99-7B0C-40E2-9D41-02F3EEB78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690C3-C53D-45D8-AB2A-7CDB785E0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011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F3B6-28D4-44F8-A0B8-031B8EA8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C93D-88AA-4E64-8080-3BBF87D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391A0-41A8-4151-806A-1D3372E5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4B5E3-F05D-4336-BC8D-3E31407B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4016-9E5E-498E-9CF6-873CD159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1442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C197-1F87-4817-98A1-F9039E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150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4320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FD8D-64B4-414F-9C2A-7F6898B5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0058-4CE1-459D-95DA-8404C0A87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9B4BA-1D9D-430C-8131-D3016B22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31460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6815-CD47-4547-9562-10E8FA0A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1031-8C58-48C2-8BCF-6E61791FA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3A010-0ED7-4424-8528-AEA5B9728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19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A40C-F7F6-4707-A55B-4C34ED65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1A856-60F0-4EB8-9EFB-FF5EE2B1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9178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7E12D-7EE0-4C01-9691-365D3EB0B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8509-1BEC-4851-B37D-F7E8A571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31496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C471-5967-46A5-AF34-B9A874ED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9DEAF-366B-4333-82CD-A394B56A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95274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60C2-A863-44F7-B16A-C0A7434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F280-29B0-4B52-B9E9-87856845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5438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4D8-24D4-4ABF-9448-EBF7AC0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B4B57-05E1-4098-9389-1F0D4B3C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18277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CA6A-4463-4182-AF48-E95DED3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4059-CCF4-44F5-B266-54E68F9ED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86833-1542-42C8-8ADD-94FCCE49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573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286B-EA18-4F54-8A0D-F829A44E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64636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04E-CA43-4E7E-93F5-1A8BD3FF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DC54-D6F2-48E5-9144-2CA2C8E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29BA-AE43-442A-B86B-53CB36FB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711AF-57C0-43FC-A220-637DA0B26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0265-4C58-4C0D-BD77-BCCD86B89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15935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4099-A758-4EC2-BD4B-28C9420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14409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0799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24AA-9B32-4DFD-9AE0-2CBD4941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D5A7-07EC-4D89-9B60-54C5314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4114B-6D50-4400-BB9C-3DCF9D8D6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03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B0CB-B350-4978-939C-D53618F3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3C1BD-4BDD-434A-8FB4-7198651D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9F9B-BE79-44D4-87D4-79505D42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86644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BE3-F456-4569-86CF-BB7821D5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EA982-3578-4A58-9F91-350C0EEC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58034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2A6AB-96D5-4066-BC04-03B4D385F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C1E1-2528-4B32-A997-B3B6905A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62309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71DB-D2A0-43AD-AB39-F6555859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E0D56-9EA3-40BB-A371-A3D5AF802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716011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3A9-DFC5-46A2-9637-D94F08B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50E7-9C62-4EBE-9A08-F5A0A87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1009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C788-F87D-4E38-8DF8-C1A24C32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9689F-DFF3-4CD9-8D29-74D35B43F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0780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8982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5042-D616-462F-A3B6-82B77D4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F157-69BF-455E-8C5F-F7107A0B0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93364-F72D-4A35-8561-896D1B917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83345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590-46E9-467D-95F3-55B6F33F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441-EC55-43E5-9AC1-19EA4E66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34647-8E33-4CD1-9DBB-E0EA2DD4E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9B1-5D86-49DC-874F-E90D4E9A9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C3F79-A261-4493-85D6-2CE9BE2D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18571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9865-79E3-4C08-AC88-AEF66C7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92403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98895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E497-ACF9-4B6F-BC8B-5BE1A84A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D181-AF33-4986-A7C5-6761E4A4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183C5-49A6-4EB9-8CE9-C57AA093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91359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322E-D373-4F32-BA20-76EF93AC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6DD0A-01F3-45D4-BE74-D7DEA375F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D087-D558-4347-BA11-47C07E30C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8478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305D-D337-453C-BFFA-8C217E4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C04E-A8E4-4180-965B-BFC0CB489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10922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18F58-0453-4417-9986-5534C7F36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00100"/>
            <a:ext cx="30734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8CB1A-2C0B-4E5E-85DE-0E3F55D63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00100"/>
            <a:ext cx="90678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86326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EAD2-ADEF-4FFF-B8A7-D3532F90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7A88A-8088-4E8D-95E2-F553C578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24641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9C6C-55E7-42CF-9245-B1BFFA8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2094-6974-4F15-9877-2907B78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631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98B1-09D1-4407-BCD3-57EEE59B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F1D-C8D4-4C28-974C-E6A5B591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94C4E-DAB2-41AC-AF64-99731F847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963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02-001D-4B9C-90A0-45E9D1BB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6930-45E4-467E-8E5B-00E87D215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67127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7785-C5ED-4414-90FA-EE4A56AD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D011-592E-4858-ADF9-6C57D7FAC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9BC03-C78C-4C87-8C6B-105266E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5600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5C-43C8-4494-A12E-BB146E7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35DE-5FA0-4399-8343-6120F045B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54566-03FE-46A3-ABC9-D73B5CF75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E2ABE-FE93-496E-8BCE-C296D6673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A5F2-2271-4447-85DD-88830DE1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35410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EDF3-9375-4AC8-8B4B-012CC259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94323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43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7450-BBFA-4513-80AA-3945AA67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F83A-F82C-4FF5-ACA8-D7F6AE6B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027DC-BE65-4306-A003-94E495315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77443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C83B-2CE6-4785-9E75-0CBB9561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1CE83-5559-448A-B4E3-E5BF9E1E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8FD2-F955-4BA2-A68B-22A1640F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93312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3F2F-80FD-4C47-A9AF-AD6A5E6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C1E54-250D-4CCE-B718-C3363C81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70430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3B2B9-B14A-4202-8F14-8FE913119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25500"/>
            <a:ext cx="3073400" cy="820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CA667-BCED-4E83-B2E6-DDBD8F015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25500"/>
            <a:ext cx="9067800" cy="820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875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016E-06F2-407D-B74B-E2DFA65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115C9-D533-4EAE-9110-FD4C60542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4209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ABA-238E-40D2-8623-301CD492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946DA-559E-4968-8142-BD44F32B3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9BC48-147E-475F-9C91-A785F0D0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0459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DD0B-9096-475A-8DB7-B5B6A1A8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F453-F272-4E71-BE24-2129AFAC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80341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042-872C-4DAF-AE2B-15BDC9D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269-4CEA-4748-8A30-12E849FF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1319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4AB-263F-45C9-A837-E3717C7F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09A2-900D-4ACF-945E-D389C7E3F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EE2-53B6-46C9-A193-8C23C7839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3765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8C5D-AF6B-43FC-98B8-D0689422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603DE-32D8-481D-8A8C-CEF68688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43362-F095-4DA7-BC0C-C120088B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F7484-2986-42C2-82A4-B67E8C08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0C0B-85F5-493A-88D3-DC22D1FF5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22312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1BD1-5068-437E-86C8-F8CE610F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50563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3365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6D4-6693-4D90-A73E-020829D7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38A7-BEFD-4826-A84C-BB4716F2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9954A-60A2-4A9E-B228-367A5CE6D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85651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12E0-BE97-4A3A-B0AF-3ABD3CC3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156C-F7E9-4852-A3E0-64B190B2B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34218-E294-410D-A9C4-05F269BF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72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659D-E479-4A1D-BF0B-526F5D8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9F964-662A-499F-9370-F701C961A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09793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5244F-28A3-4381-9EE7-CFAC7E4ED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75800" y="812800"/>
            <a:ext cx="307340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E9440-6637-4AB4-B5A3-5C9C519D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5600" y="812800"/>
            <a:ext cx="906780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767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E69571E5-069E-4CA5-93F9-962DE6D4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2446373-F41C-42EF-93C1-9E1962DB3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0775DA7-DFCB-4D44-931D-60A65862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F836E367-2BE1-4334-879C-2248A7DF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8B531720-2C9C-492F-BCBE-6033D6FC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698500"/>
            <a:ext cx="12293600" cy="878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A3F14E32-C185-49F4-8F08-DBBCD513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194CBA0D-34D7-4533-835D-1E2857A1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C81456A9-0560-4835-BCDA-7B6C0246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294EDFC-C483-4CB2-AD2E-E9F91ECFF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B111DC9D-9C11-4873-97D8-9F1C31A6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CBD4ACB6-6DA3-43FA-B7E8-59AED0990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DAA099D-32E5-409A-B214-27348CA3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9183CAC-0540-4607-A0B2-6F4F23AA7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9C7C4F0-2588-4280-B319-4A3C3EF6C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EF1D9A8D-8967-4161-A4B5-D4EBDE8C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40D8033-3EA8-4F39-AC79-8989FD3F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1C0A4378-936F-4807-B458-5A51EC13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783A56DE-02FA-4BBE-90A6-B52F67B9E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FBD7E027-2EC5-4432-A893-0FBE3A43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ACAFBD12-9BFE-4A5E-8574-FB219138F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4B04FF-FF16-4CC4-BD5F-4BCD4A122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03CA7DA-C4DE-4B28-B5AC-625FEEBC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708CF2CD-F74A-48E9-8A66-A604B905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813694E-C8A8-4053-8BDD-76C8267F9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510D1AC3-DCE4-42A1-AB01-B2468174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296BCC5-CF04-4338-8384-92A2D256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00100"/>
            <a:ext cx="122936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08ACCE9-2916-49A7-BD32-D84EA410E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7E46E455-E539-43DE-8714-EFF37AE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id="{D3413EE9-8F93-4B88-9B2B-3A91E0633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25500"/>
            <a:ext cx="12293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ADA9205-86AA-49AB-8500-BB5C9AC90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B378E72F-1359-4537-B5E9-D7AC1778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30048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90DAEFD-9101-400A-A2C7-A210302FC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812800"/>
            <a:ext cx="122936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5B8C57C-976F-4036-A6C4-8686EFDFD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2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5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badssl.com/" TargetMode="External"/><Relationship Id="rId1" Type="http://schemas.openxmlformats.org/officeDocument/2006/relationships/slideLayout" Target="../slideLayouts/slideLayout1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AAE38EAB-16C4-487B-8E1D-922AC296C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8600" y="4648200"/>
            <a:ext cx="13436600" cy="3238500"/>
          </a:xfrm>
          <a:ln/>
        </p:spPr>
        <p:txBody>
          <a:bodyPr/>
          <a:lstStyle/>
          <a:p>
            <a:br>
              <a:rPr lang="en-US" altLang="zh-CN" sz="4800" b="1" dirty="0">
                <a:solidFill>
                  <a:srgbClr val="7030A0"/>
                </a:solidFill>
              </a:rPr>
            </a:br>
            <a:br>
              <a:rPr lang="en-US" altLang="en-US" sz="4800" b="1" dirty="0"/>
            </a:br>
            <a:r>
              <a:rPr lang="en-US" altLang="zh-CN" sz="4800" b="1" dirty="0"/>
              <a:t>Web and Network Security: HTTPS</a:t>
            </a:r>
            <a:br>
              <a:rPr lang="en-US" altLang="en-US" sz="4000" dirty="0"/>
            </a:br>
            <a:r>
              <a:rPr lang="en-US" altLang="en-US" sz="3600" dirty="0"/>
              <a:t>CS-4440 - Introduction to Computer Security</a:t>
            </a:r>
            <a:br>
              <a:rPr lang="en-US" altLang="en-US" sz="3600" dirty="0"/>
            </a:br>
            <a:r>
              <a:rPr lang="en-US" altLang="en-US" sz="3600" dirty="0"/>
              <a:t>Spring 2022</a:t>
            </a:r>
            <a:br>
              <a:rPr lang="en-US" altLang="en-US" sz="3600" dirty="0"/>
            </a:br>
            <a:r>
              <a:rPr lang="en-US" altLang="zh-CN" sz="3600" dirty="0"/>
              <a:t>Jun</a:t>
            </a:r>
            <a:r>
              <a:rPr lang="zh-CN" altLang="en-US" sz="3600" dirty="0"/>
              <a:t> </a:t>
            </a:r>
            <a:r>
              <a:rPr lang="en-US" altLang="zh-CN" sz="3600" dirty="0"/>
              <a:t>Xu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en-US" altLang="zh-CN" sz="3600" dirty="0"/>
              <a:t>Slides</a:t>
            </a:r>
            <a:r>
              <a:rPr lang="zh-CN" altLang="en-US" sz="3600" dirty="0"/>
              <a:t> </a:t>
            </a:r>
            <a:r>
              <a:rPr lang="en-US" altLang="zh-CN" sz="3600" dirty="0"/>
              <a:t>adapted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CS142 by</a:t>
            </a:r>
            <a:r>
              <a:rPr lang="zh-CN" altLang="en-US" sz="3600" dirty="0"/>
              <a:t> </a:t>
            </a:r>
            <a:r>
              <a:rPr lang="en-US" altLang="zh-CN" sz="3600" dirty="0"/>
              <a:t>Dan </a:t>
            </a:r>
            <a:r>
              <a:rPr lang="en-US" altLang="zh-CN" sz="3600" dirty="0" err="1"/>
              <a:t>Boneh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Stanford</a:t>
            </a:r>
            <a:br>
              <a:rPr lang="en-US" altLang="zh-CN" sz="3600" dirty="0"/>
            </a:b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CSE343/443</a:t>
            </a:r>
            <a:r>
              <a:rPr lang="zh-CN" altLang="en-US" sz="3600" dirty="0"/>
              <a:t> </a:t>
            </a:r>
            <a:r>
              <a:rPr lang="en-US" altLang="zh-CN" sz="3600" dirty="0"/>
              <a:t>by</a:t>
            </a:r>
            <a:r>
              <a:rPr lang="zh-CN" altLang="en-US" sz="3600" dirty="0"/>
              <a:t> </a:t>
            </a:r>
            <a:r>
              <a:rPr lang="en-US" altLang="zh-CN" sz="3600" dirty="0" err="1"/>
              <a:t>Yinzhi</a:t>
            </a:r>
            <a:r>
              <a:rPr lang="zh-CN" altLang="en-US" sz="3600" dirty="0"/>
              <a:t> </a:t>
            </a:r>
            <a:r>
              <a:rPr lang="en-US" altLang="zh-CN" sz="3600" dirty="0"/>
              <a:t>Cao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Lehigh</a:t>
            </a:r>
            <a:endParaRPr lang="en-US" altLang="en-US" sz="3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of SSL/TLS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75360" y="2384213"/>
            <a:ext cx="1625600" cy="57437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6071" y="1864022"/>
            <a:ext cx="136858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91861" y="1842347"/>
            <a:ext cx="1083053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server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1595947" y="3359573"/>
            <a:ext cx="1083733" cy="6502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hangingPunct="0"/>
            <a:r>
              <a:rPr lang="en-US" sz="2844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SK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600960" y="2297516"/>
            <a:ext cx="7369387" cy="530017"/>
            <a:chOff x="1828800" y="1615440"/>
            <a:chExt cx="5181600" cy="372668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1828800" y="19812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751185" y="1615440"/>
              <a:ext cx="1225396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client-hello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00960" y="3179828"/>
            <a:ext cx="7369387" cy="530017"/>
            <a:chOff x="1828800" y="2235815"/>
            <a:chExt cx="5181600" cy="372668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10800000">
              <a:off x="1828800" y="25908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2889920" y="2235815"/>
              <a:ext cx="3488275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server-hello   +   server-cert (</a:t>
              </a:r>
              <a:r>
                <a:rPr lang="en-US" sz="2560" dirty="0">
                  <a:latin typeface="+mn-lt"/>
                </a:rPr>
                <a:t>PK</a:t>
              </a:r>
              <a:r>
                <a:rPr lang="en-US" sz="2844" dirty="0">
                  <a:latin typeface="+mn-lt"/>
                </a:rPr>
                <a:t>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00960" y="4328583"/>
            <a:ext cx="7369387" cy="1842347"/>
            <a:chOff x="1828800" y="3043535"/>
            <a:chExt cx="5181600" cy="12954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1828800" y="3043535"/>
              <a:ext cx="5181600" cy="12954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hangingPunct="0"/>
              <a:endParaRPr lang="en-US" sz="2844">
                <a:solidFill>
                  <a:schemeClr val="tx1"/>
                </a:solidFill>
                <a:latin typeface="Times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2776" y="3043535"/>
              <a:ext cx="2904251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solidFill>
                    <a:srgbClr val="0070C0"/>
                  </a:solidFill>
                  <a:latin typeface="+mn-lt"/>
                </a:rPr>
                <a:t>key exchange </a:t>
              </a:r>
              <a:r>
                <a:rPr lang="en-US" sz="2276" dirty="0">
                  <a:solidFill>
                    <a:srgbClr val="0070C0"/>
                  </a:solidFill>
                  <a:latin typeface="+mn-lt"/>
                </a:rPr>
                <a:t>(several options)</a:t>
              </a:r>
              <a:endParaRPr lang="en-US" sz="2844" dirty="0">
                <a:solidFill>
                  <a:srgbClr val="0070C0"/>
                </a:solidFill>
                <a:latin typeface="+mn-lt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9970347" y="2275840"/>
            <a:ext cx="1625600" cy="57437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 dirty="0">
              <a:solidFill>
                <a:schemeClr val="tx1"/>
              </a:solidFill>
              <a:latin typeface="Times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600960" y="6394025"/>
            <a:ext cx="7369387" cy="544125"/>
            <a:chOff x="1828800" y="4495800"/>
            <a:chExt cx="5181600" cy="382588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1828800" y="48768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691016" y="4495800"/>
              <a:ext cx="936855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Finished</a:t>
              </a: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11595947" y="2600960"/>
            <a:ext cx="1083733" cy="6502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r>
              <a:rPr lang="en-US" sz="3413" dirty="0">
                <a:solidFill>
                  <a:schemeClr val="tx1"/>
                </a:solidFill>
                <a:latin typeface="+mn-lt"/>
              </a:rPr>
              <a:t>cert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75360" y="4647355"/>
            <a:ext cx="9816696" cy="1930657"/>
            <a:chOff x="685800" y="3267670"/>
            <a:chExt cx="6902364" cy="1357493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28800" y="407539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812007" y="3724870"/>
              <a:ext cx="3182466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 client-key-exchange:   E(PK, k)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" y="3267670"/>
              <a:ext cx="1143000" cy="1357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rand. 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28390" y="3881735"/>
              <a:ext cx="359774" cy="711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k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00960" y="7363032"/>
            <a:ext cx="7369387" cy="550475"/>
            <a:chOff x="1828800" y="5177135"/>
            <a:chExt cx="5181600" cy="387053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>
              <a:off x="1828800" y="55626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571350" y="5177135"/>
              <a:ext cx="3631643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HTTP data encrypted with KDF(k)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3948" y="8663517"/>
            <a:ext cx="8995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n-lt"/>
              </a:rPr>
              <a:t>Most common:    server authentication only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25DE-C515-8F41-B9D4-682CFFA0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D5F5D6F-9AAD-B84F-91FF-6CE919A98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2514600"/>
            <a:ext cx="1227014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63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AD1B-81E1-9D49-8B40-A28AAD53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Hello</a:t>
            </a:r>
            <a:endParaRPr lang="en-US" dirty="0"/>
          </a:p>
        </p:txBody>
      </p:sp>
      <p:pic>
        <p:nvPicPr>
          <p:cNvPr id="5" name="Content Placeholder 4" descr="Application, table, Excel&#10;&#10;Description automatically generated">
            <a:extLst>
              <a:ext uri="{FF2B5EF4-FFF2-40B4-BE49-F238E27FC236}">
                <a16:creationId xmlns:a16="http://schemas.microsoft.com/office/drawing/2014/main" id="{5BBEDB62-3150-0D48-98E7-885D25B3A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819400"/>
            <a:ext cx="10185400" cy="5168900"/>
          </a:xfrm>
        </p:spPr>
      </p:pic>
    </p:spTree>
    <p:extLst>
      <p:ext uri="{BB962C8B-B14F-4D97-AF65-F5344CB8AC3E}">
        <p14:creationId xmlns:p14="http://schemas.microsoft.com/office/powerpoint/2010/main" val="288692172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AD1B-81E1-9D49-8B40-A28AAD53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Hello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04D8115F-C328-A348-93A8-AF6EEF90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3182937"/>
            <a:ext cx="10401300" cy="5016500"/>
          </a:xfrm>
        </p:spPr>
      </p:pic>
    </p:spTree>
    <p:extLst>
      <p:ext uri="{BB962C8B-B14F-4D97-AF65-F5344CB8AC3E}">
        <p14:creationId xmlns:p14="http://schemas.microsoft.com/office/powerpoint/2010/main" val="156412567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AD1B-81E1-9D49-8B40-A28AAD53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Certificates</a:t>
            </a:r>
            <a:endParaRPr lang="en-US" dirty="0"/>
          </a:p>
        </p:txBody>
      </p:sp>
      <p:pic>
        <p:nvPicPr>
          <p:cNvPr id="6" name="Content Placeholder 5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07315004-8387-7D4F-A3BC-36AFDB3B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3429000"/>
            <a:ext cx="10439400" cy="3962400"/>
          </a:xfrm>
        </p:spPr>
      </p:pic>
    </p:spTree>
    <p:extLst>
      <p:ext uri="{BB962C8B-B14F-4D97-AF65-F5344CB8AC3E}">
        <p14:creationId xmlns:p14="http://schemas.microsoft.com/office/powerpoint/2010/main" val="6634455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F9CB-99E6-5F47-879B-A6831EFB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Validating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Certificate</a:t>
            </a:r>
            <a:endParaRPr lang="en-US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482650EC-82B3-6D4A-9702-939911838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3468687"/>
            <a:ext cx="10553700" cy="4445000"/>
          </a:xfrm>
        </p:spPr>
      </p:pic>
    </p:spTree>
    <p:extLst>
      <p:ext uri="{BB962C8B-B14F-4D97-AF65-F5344CB8AC3E}">
        <p14:creationId xmlns:p14="http://schemas.microsoft.com/office/powerpoint/2010/main" val="6243790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3D7F-DE31-3D42-B4C7-63680539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Key Exchange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F6F181D6-765C-C04E-A3B5-C02594DDA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8"/>
          <a:stretch/>
        </p:blipFill>
        <p:spPr>
          <a:xfrm>
            <a:off x="1016000" y="3429000"/>
            <a:ext cx="11188700" cy="3289300"/>
          </a:xfrm>
        </p:spPr>
      </p:pic>
    </p:spTree>
    <p:extLst>
      <p:ext uri="{BB962C8B-B14F-4D97-AF65-F5344CB8AC3E}">
        <p14:creationId xmlns:p14="http://schemas.microsoft.com/office/powerpoint/2010/main" val="13679208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D351-FF52-B14B-9BB8-12ABCCB5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Cipher Spec &amp; Finished Messages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0488AA76-C7EB-304C-8346-9F946597B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3830637"/>
            <a:ext cx="10388600" cy="3721100"/>
          </a:xfrm>
        </p:spPr>
      </p:pic>
    </p:spTree>
    <p:extLst>
      <p:ext uri="{BB962C8B-B14F-4D97-AF65-F5344CB8AC3E}">
        <p14:creationId xmlns:p14="http://schemas.microsoft.com/office/powerpoint/2010/main" val="159502854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193F-1548-EE4E-B7C9-E20B7AAF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SSL</a:t>
            </a:r>
            <a:r>
              <a:rPr lang="zh-CN" altLang="en-US" dirty="0"/>
              <a:t> </a:t>
            </a:r>
            <a:r>
              <a:rPr lang="en-US" altLang="zh-CN" dirty="0"/>
              <a:t>Encryption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A08FDB6-FEAB-F64B-AEEC-44143BCDE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94037"/>
            <a:ext cx="10871200" cy="5194300"/>
          </a:xfrm>
        </p:spPr>
      </p:pic>
    </p:spTree>
    <p:extLst>
      <p:ext uri="{BB962C8B-B14F-4D97-AF65-F5344CB8AC3E}">
        <p14:creationId xmlns:p14="http://schemas.microsoft.com/office/powerpoint/2010/main" val="6228554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EFE2E0-99F0-4E45-8350-C70A6D616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447800"/>
            <a:ext cx="9484337" cy="6188075"/>
          </a:xfrm>
        </p:spPr>
      </p:pic>
    </p:spTree>
    <p:extLst>
      <p:ext uri="{BB962C8B-B14F-4D97-AF65-F5344CB8AC3E}">
        <p14:creationId xmlns:p14="http://schemas.microsoft.com/office/powerpoint/2010/main" val="25894116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270933"/>
            <a:ext cx="13081000" cy="2438400"/>
          </a:xfrm>
        </p:spPr>
        <p:txBody>
          <a:bodyPr/>
          <a:lstStyle/>
          <a:p>
            <a:r>
              <a:rPr lang="en-US" dirty="0"/>
              <a:t>Threat Model:   Network Attacker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61902" y="2709333"/>
            <a:ext cx="12830387" cy="6719147"/>
          </a:xfrm>
        </p:spPr>
        <p:txBody>
          <a:bodyPr/>
          <a:lstStyle/>
          <a:p>
            <a:r>
              <a:rPr lang="en-US" dirty="0"/>
              <a:t>Network Attacker:</a:t>
            </a:r>
          </a:p>
          <a:p>
            <a:pPr lvl="1">
              <a:spcBef>
                <a:spcPts val="1707"/>
              </a:spcBef>
              <a:buFont typeface="Arial" charset="0"/>
              <a:buChar char="•"/>
            </a:pPr>
            <a:r>
              <a:rPr lang="en-US" dirty="0"/>
              <a:t>Controls network infrastructure:     </a:t>
            </a:r>
            <a:r>
              <a:rPr lang="en-US" sz="2844" dirty="0"/>
              <a:t>Routers,   DNS</a:t>
            </a:r>
            <a:endParaRPr lang="en-US" dirty="0"/>
          </a:p>
          <a:p>
            <a:pPr marL="1300460" lvl="2" indent="0">
              <a:spcBef>
                <a:spcPts val="1707"/>
              </a:spcBef>
            </a:pPr>
            <a:r>
              <a:rPr lang="en-US" sz="3413" dirty="0"/>
              <a:t>Passive attacker:    only eavesdrops on net traffic</a:t>
            </a:r>
          </a:p>
          <a:p>
            <a:pPr marL="1300460" lvl="2" indent="0">
              <a:spcBef>
                <a:spcPts val="1707"/>
              </a:spcBef>
            </a:pPr>
            <a:r>
              <a:rPr lang="en-US" sz="3413" dirty="0"/>
              <a:t>Active attacker:   eavesdrops, injects, blocks, and modifies packets</a:t>
            </a:r>
          </a:p>
          <a:p>
            <a:pPr lvl="1"/>
            <a:endParaRPr lang="en-US" dirty="0"/>
          </a:p>
          <a:p>
            <a:pPr>
              <a:spcBef>
                <a:spcPts val="1707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707"/>
              </a:spcBef>
            </a:pPr>
            <a:r>
              <a:rPr lang="en-US" dirty="0"/>
              <a:t>Wireless network at Internet Café</a:t>
            </a:r>
          </a:p>
          <a:p>
            <a:pPr lvl="1">
              <a:spcBef>
                <a:spcPts val="1707"/>
              </a:spcBef>
            </a:pPr>
            <a:r>
              <a:rPr lang="en-US" dirty="0"/>
              <a:t>Internet access at hotels   </a:t>
            </a:r>
            <a:r>
              <a:rPr lang="en-US" sz="2844" dirty="0"/>
              <a:t>(</a:t>
            </a:r>
            <a:r>
              <a:rPr lang="en-US" sz="2844" dirty="0" err="1"/>
              <a:t>untrusted</a:t>
            </a:r>
            <a:r>
              <a:rPr lang="en-US" sz="2844" dirty="0"/>
              <a:t> ISP)</a:t>
            </a:r>
            <a:endParaRPr lang="en-US" dirty="0"/>
          </a:p>
        </p:txBody>
      </p:sp>
      <p:pic>
        <p:nvPicPr>
          <p:cNvPr id="20486" name="Picture 16" descr="evil-rou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45707" y="2275840"/>
            <a:ext cx="1797191" cy="130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56AD9D1-B908-CD41-B531-14AB522CE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609600"/>
            <a:ext cx="10323198" cy="7162800"/>
          </a:xfrm>
        </p:spPr>
      </p:pic>
    </p:spTree>
    <p:extLst>
      <p:ext uri="{BB962C8B-B14F-4D97-AF65-F5344CB8AC3E}">
        <p14:creationId xmlns:p14="http://schemas.microsoft.com/office/powerpoint/2010/main" val="355151311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BC72B27B-AE39-194F-BFC4-8AA757411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436687"/>
            <a:ext cx="10474019" cy="6880225"/>
          </a:xfrm>
        </p:spPr>
      </p:pic>
    </p:spTree>
    <p:extLst>
      <p:ext uri="{BB962C8B-B14F-4D97-AF65-F5344CB8AC3E}">
        <p14:creationId xmlns:p14="http://schemas.microsoft.com/office/powerpoint/2010/main" val="13037324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Web: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HTTP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>
                <a:sym typeface="Symbol"/>
              </a:rPr>
              <a:t>  HTTPS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E00F9-9A1A-944F-AC90-654F71AC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048000"/>
            <a:ext cx="10287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4760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ymbol"/>
              </a:rPr>
              <a:t>Practical</a:t>
            </a:r>
            <a:r>
              <a:rPr lang="zh-CN" altLang="en-US" dirty="0">
                <a:sym typeface="Symbol"/>
              </a:rPr>
              <a:t> </a:t>
            </a:r>
            <a:r>
              <a:rPr lang="en-US" altLang="zh-CN" dirty="0">
                <a:sym typeface="Symbol"/>
              </a:rPr>
              <a:t>Barriers</a:t>
            </a:r>
            <a:r>
              <a:rPr lang="zh-CN" altLang="en-US" dirty="0">
                <a:sym typeface="Symbol"/>
              </a:rPr>
              <a:t> </a:t>
            </a:r>
            <a:r>
              <a:rPr lang="en-US" altLang="zh-CN" dirty="0">
                <a:sym typeface="Symbol"/>
              </a:rPr>
              <a:t>of</a:t>
            </a:r>
            <a:r>
              <a:rPr lang="en-US" dirty="0">
                <a:sym typeface="Symbol"/>
              </a:rPr>
              <a:t> 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472267"/>
            <a:ext cx="9645227" cy="758613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Two </a:t>
            </a:r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dirty="0"/>
              <a:t>complications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u="sng" dirty="0"/>
              <a:t>Web proxies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0" dirty="0"/>
              <a:t>	solution:  browser sends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0" dirty="0"/>
              <a:t>		  </a:t>
            </a:r>
            <a:r>
              <a:rPr lang="en-US" sz="2844" dirty="0"/>
              <a:t>CONNECT domain-name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44" dirty="0"/>
              <a:t>	</a:t>
            </a:r>
            <a:r>
              <a:rPr lang="en-US" b="0" dirty="0"/>
              <a:t>before client-hello  </a:t>
            </a:r>
            <a:r>
              <a:rPr lang="en-US" sz="2560" dirty="0"/>
              <a:t>(dropped by proxy)</a:t>
            </a:r>
            <a:endParaRPr lang="en-US" b="0" dirty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u="sng" dirty="0"/>
              <a:t>Virtual hosting: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0" dirty="0"/>
              <a:t>	two sites hosted at same IP address.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b="0" dirty="0"/>
              <a:t>	solution in </a:t>
            </a:r>
            <a:r>
              <a:rPr lang="en-US" sz="2844" dirty="0"/>
              <a:t>TLS 1.1   </a:t>
            </a:r>
            <a:r>
              <a:rPr lang="en-US" sz="2276" dirty="0"/>
              <a:t>(RFC 4366)</a:t>
            </a:r>
            <a:endParaRPr lang="en-US" sz="2844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844" dirty="0"/>
              <a:t>		</a:t>
            </a:r>
            <a:r>
              <a:rPr lang="en-US" sz="2844" dirty="0" err="1"/>
              <a:t>client_hello_extension</a:t>
            </a:r>
            <a:r>
              <a:rPr lang="en-US" sz="2844" dirty="0"/>
              <a:t>:  </a:t>
            </a:r>
            <a:r>
              <a:rPr lang="en-US" sz="2844" dirty="0" err="1"/>
              <a:t>server_name</a:t>
            </a:r>
            <a:r>
              <a:rPr lang="en-US" sz="2844" dirty="0"/>
              <a:t>=cnn.com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3129" dirty="0"/>
              <a:t>	implemented in FF2 and IE7 (vista)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19939" y="2059094"/>
            <a:ext cx="6284853" cy="2437007"/>
            <a:chOff x="3352800" y="1676400"/>
            <a:chExt cx="4419037" cy="1713521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352800" y="2133600"/>
              <a:ext cx="2743200" cy="990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300460" eaLnBrk="0" hangingPunct="0"/>
              <a:endParaRPr lang="en-US" sz="3413">
                <a:solidFill>
                  <a:schemeClr val="tx1"/>
                </a:solidFill>
                <a:latin typeface="Times" pitchFamily="18" charset="0"/>
              </a:endParaRPr>
            </a:p>
          </p:txBody>
        </p:sp>
        <p:pic>
          <p:nvPicPr>
            <p:cNvPr id="69634" name="Picture 2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3581400" y="2286000"/>
              <a:ext cx="669341" cy="683314"/>
            </a:xfrm>
            <a:prstGeom prst="rect">
              <a:avLst/>
            </a:prstGeom>
            <a:noFill/>
          </p:spPr>
        </p:pic>
        <p:sp>
          <p:nvSpPr>
            <p:cNvPr id="69635" name="tower"/>
            <p:cNvSpPr>
              <a:spLocks noEditPoints="1" noChangeArrowheads="1"/>
            </p:cNvSpPr>
            <p:nvPr/>
          </p:nvSpPr>
          <p:spPr bwMode="auto">
            <a:xfrm>
              <a:off x="5334000" y="2286000"/>
              <a:ext cx="381000" cy="685800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n-US" sz="5973"/>
            </a:p>
          </p:txBody>
        </p:sp>
        <p:sp>
          <p:nvSpPr>
            <p:cNvPr id="69636" name="server"/>
            <p:cNvSpPr>
              <a:spLocks noEditPoints="1" noChangeArrowheads="1"/>
            </p:cNvSpPr>
            <p:nvPr/>
          </p:nvSpPr>
          <p:spPr bwMode="auto">
            <a:xfrm>
              <a:off x="7145338" y="2362200"/>
              <a:ext cx="474662" cy="530225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30048" tIns="65024" rIns="130048" bIns="65024" numCol="1" anchor="t" anchorCtr="0" compatLnSpc="1">
              <a:prstTxWarp prst="textNoShape">
                <a:avLst/>
              </a:prstTxWarp>
            </a:bodyPr>
            <a:lstStyle/>
            <a:p>
              <a:endParaRPr lang="en-US" sz="5973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>
              <a:off x="4343400" y="25908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867400" y="2590801"/>
              <a:ext cx="1103026" cy="20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260825" y="1676400"/>
              <a:ext cx="650433" cy="533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sz="2560" dirty="0">
                  <a:latin typeface="+mn-lt"/>
                </a:rPr>
                <a:t>web</a:t>
              </a:r>
              <a:br>
                <a:rPr lang="en-US" sz="2560" dirty="0">
                  <a:latin typeface="+mn-lt"/>
                </a:rPr>
              </a:br>
              <a:r>
                <a:rPr lang="en-US" sz="2560" dirty="0">
                  <a:latin typeface="+mn-lt"/>
                </a:rPr>
                <a:t>proxy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74831" y="1808202"/>
              <a:ext cx="697006" cy="533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sz="2560" dirty="0">
                  <a:latin typeface="+mn-lt"/>
                </a:rPr>
                <a:t>web</a:t>
              </a:r>
              <a:br>
                <a:rPr lang="en-US" sz="2560" dirty="0">
                  <a:latin typeface="+mn-lt"/>
                </a:rPr>
              </a:br>
              <a:r>
                <a:rPr lang="en-US" sz="2560" dirty="0">
                  <a:latin typeface="+mn-lt"/>
                </a:rPr>
                <a:t>server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41975" y="3048000"/>
              <a:ext cx="1862574" cy="341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60" dirty="0">
                  <a:latin typeface="+mn-lt"/>
                </a:rPr>
                <a:t>corporate network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650197" y="6068907"/>
            <a:ext cx="1313502" cy="2574696"/>
            <a:chOff x="8191542" y="4419600"/>
            <a:chExt cx="923556" cy="1810333"/>
          </a:xfrm>
        </p:grpSpPr>
        <p:grpSp>
          <p:nvGrpSpPr>
            <p:cNvPr id="22" name="Group 21"/>
            <p:cNvGrpSpPr/>
            <p:nvPr/>
          </p:nvGrpSpPr>
          <p:grpSpPr>
            <a:xfrm>
              <a:off x="8303272" y="4419600"/>
              <a:ext cx="697006" cy="1066800"/>
              <a:chOff x="8294031" y="4419600"/>
              <a:chExt cx="697006" cy="1066800"/>
            </a:xfrm>
          </p:grpSpPr>
          <p:sp>
            <p:nvSpPr>
              <p:cNvPr id="20" name="server"/>
              <p:cNvSpPr>
                <a:spLocks noEditPoints="1" noChangeArrowheads="1"/>
              </p:cNvSpPr>
              <p:nvPr/>
            </p:nvSpPr>
            <p:spPr bwMode="auto">
              <a:xfrm>
                <a:off x="8382000" y="4956175"/>
                <a:ext cx="474662" cy="530225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761 w 21600"/>
                  <a:gd name="T17" fmla="*/ 22454 h 21600"/>
                  <a:gd name="T18" fmla="*/ 21069 w 21600"/>
                  <a:gd name="T19" fmla="*/ 282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  <a:path w="21600" h="21600" extrusionOk="0">
                    <a:moveTo>
                      <a:pt x="1662" y="1709"/>
                    </a:moveTo>
                    <a:lnTo>
                      <a:pt x="9046" y="1709"/>
                    </a:lnTo>
                    <a:lnTo>
                      <a:pt x="9046" y="2331"/>
                    </a:lnTo>
                    <a:lnTo>
                      <a:pt x="1662" y="2331"/>
                    </a:lnTo>
                    <a:lnTo>
                      <a:pt x="1662" y="1709"/>
                    </a:lnTo>
                    <a:moveTo>
                      <a:pt x="0" y="4351"/>
                    </a:moveTo>
                    <a:lnTo>
                      <a:pt x="10892" y="4351"/>
                    </a:lnTo>
                    <a:lnTo>
                      <a:pt x="10892" y="14141"/>
                    </a:lnTo>
                    <a:lnTo>
                      <a:pt x="21600" y="14141"/>
                    </a:lnTo>
                    <a:moveTo>
                      <a:pt x="11631" y="1243"/>
                    </a:moveTo>
                    <a:lnTo>
                      <a:pt x="20492" y="1243"/>
                    </a:lnTo>
                    <a:lnTo>
                      <a:pt x="20492" y="1554"/>
                    </a:lnTo>
                    <a:lnTo>
                      <a:pt x="11631" y="1554"/>
                    </a:lnTo>
                    <a:lnTo>
                      <a:pt x="11631" y="1243"/>
                    </a:lnTo>
                    <a:moveTo>
                      <a:pt x="11631" y="3263"/>
                    </a:moveTo>
                    <a:lnTo>
                      <a:pt x="20492" y="3263"/>
                    </a:lnTo>
                    <a:lnTo>
                      <a:pt x="20492" y="3574"/>
                    </a:lnTo>
                    <a:lnTo>
                      <a:pt x="11631" y="3574"/>
                    </a:lnTo>
                    <a:lnTo>
                      <a:pt x="11631" y="3263"/>
                    </a:lnTo>
                    <a:moveTo>
                      <a:pt x="11631" y="6060"/>
                    </a:moveTo>
                    <a:lnTo>
                      <a:pt x="20492" y="6060"/>
                    </a:lnTo>
                    <a:lnTo>
                      <a:pt x="20492" y="6371"/>
                    </a:lnTo>
                    <a:lnTo>
                      <a:pt x="11631" y="6371"/>
                    </a:lnTo>
                    <a:lnTo>
                      <a:pt x="11631" y="6060"/>
                    </a:lnTo>
                    <a:moveTo>
                      <a:pt x="11631" y="8081"/>
                    </a:moveTo>
                    <a:lnTo>
                      <a:pt x="20308" y="8081"/>
                    </a:lnTo>
                    <a:lnTo>
                      <a:pt x="20308" y="8391"/>
                    </a:lnTo>
                    <a:lnTo>
                      <a:pt x="11631" y="8391"/>
                    </a:lnTo>
                    <a:lnTo>
                      <a:pt x="11631" y="8081"/>
                    </a:lnTo>
                    <a:moveTo>
                      <a:pt x="11631" y="4196"/>
                    </a:moveTo>
                    <a:lnTo>
                      <a:pt x="12369" y="4196"/>
                    </a:lnTo>
                    <a:lnTo>
                      <a:pt x="12369" y="4817"/>
                    </a:lnTo>
                    <a:lnTo>
                      <a:pt x="11631" y="4817"/>
                    </a:lnTo>
                    <a:lnTo>
                      <a:pt x="11631" y="4196"/>
                    </a:lnTo>
                    <a:moveTo>
                      <a:pt x="14400" y="4196"/>
                    </a:moveTo>
                    <a:lnTo>
                      <a:pt x="15138" y="4196"/>
                    </a:lnTo>
                    <a:lnTo>
                      <a:pt x="15138" y="4817"/>
                    </a:lnTo>
                    <a:lnTo>
                      <a:pt x="14400" y="4817"/>
                    </a:lnTo>
                    <a:lnTo>
                      <a:pt x="14400" y="4196"/>
                    </a:lnTo>
                    <a:moveTo>
                      <a:pt x="16985" y="4196"/>
                    </a:moveTo>
                    <a:lnTo>
                      <a:pt x="17723" y="4196"/>
                    </a:lnTo>
                    <a:lnTo>
                      <a:pt x="17723" y="4817"/>
                    </a:lnTo>
                    <a:lnTo>
                      <a:pt x="16985" y="4817"/>
                    </a:lnTo>
                    <a:lnTo>
                      <a:pt x="16985" y="4196"/>
                    </a:lnTo>
                    <a:moveTo>
                      <a:pt x="19754" y="4196"/>
                    </a:moveTo>
                    <a:lnTo>
                      <a:pt x="20492" y="4196"/>
                    </a:lnTo>
                    <a:lnTo>
                      <a:pt x="20492" y="4817"/>
                    </a:lnTo>
                    <a:lnTo>
                      <a:pt x="19754" y="4817"/>
                    </a:lnTo>
                    <a:lnTo>
                      <a:pt x="19754" y="4196"/>
                    </a:lnTo>
                    <a:moveTo>
                      <a:pt x="11631" y="9635"/>
                    </a:moveTo>
                    <a:lnTo>
                      <a:pt x="12369" y="9635"/>
                    </a:lnTo>
                    <a:lnTo>
                      <a:pt x="12369" y="10256"/>
                    </a:lnTo>
                    <a:lnTo>
                      <a:pt x="11631" y="10256"/>
                    </a:lnTo>
                    <a:lnTo>
                      <a:pt x="11631" y="9635"/>
                    </a:lnTo>
                    <a:moveTo>
                      <a:pt x="14400" y="9635"/>
                    </a:moveTo>
                    <a:lnTo>
                      <a:pt x="15138" y="9635"/>
                    </a:lnTo>
                    <a:lnTo>
                      <a:pt x="15138" y="10256"/>
                    </a:lnTo>
                    <a:lnTo>
                      <a:pt x="14400" y="10256"/>
                    </a:lnTo>
                    <a:lnTo>
                      <a:pt x="14400" y="9635"/>
                    </a:lnTo>
                    <a:moveTo>
                      <a:pt x="16985" y="9635"/>
                    </a:moveTo>
                    <a:lnTo>
                      <a:pt x="17723" y="9635"/>
                    </a:lnTo>
                    <a:lnTo>
                      <a:pt x="17723" y="10256"/>
                    </a:lnTo>
                    <a:lnTo>
                      <a:pt x="16985" y="10256"/>
                    </a:lnTo>
                    <a:lnTo>
                      <a:pt x="16985" y="9635"/>
                    </a:lnTo>
                    <a:moveTo>
                      <a:pt x="19754" y="9635"/>
                    </a:moveTo>
                    <a:lnTo>
                      <a:pt x="20492" y="9635"/>
                    </a:lnTo>
                    <a:lnTo>
                      <a:pt x="20492" y="10256"/>
                    </a:lnTo>
                    <a:lnTo>
                      <a:pt x="19754" y="10256"/>
                    </a:lnTo>
                    <a:lnTo>
                      <a:pt x="19754" y="9635"/>
                    </a:lnTo>
                    <a:moveTo>
                      <a:pt x="10892" y="14141"/>
                    </a:moveTo>
                    <a:lnTo>
                      <a:pt x="10892" y="15384"/>
                    </a:lnTo>
                    <a:lnTo>
                      <a:pt x="10892" y="20046"/>
                    </a:lnTo>
                    <a:lnTo>
                      <a:pt x="10892" y="21600"/>
                    </a:lnTo>
                    <a:lnTo>
                      <a:pt x="10892" y="14141"/>
                    </a:lnTo>
                    <a:moveTo>
                      <a:pt x="10892" y="4351"/>
                    </a:moveTo>
                    <a:lnTo>
                      <a:pt x="10892" y="3574"/>
                    </a:lnTo>
                    <a:lnTo>
                      <a:pt x="10892" y="932"/>
                    </a:lnTo>
                    <a:lnTo>
                      <a:pt x="10892" y="0"/>
                    </a:lnTo>
                    <a:lnTo>
                      <a:pt x="10892" y="4351"/>
                    </a:ln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130048" tIns="65024" rIns="130048" bIns="6502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973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294031" y="4419600"/>
                <a:ext cx="697006" cy="533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560"/>
                  </a:lnSpc>
                </a:pPr>
                <a:r>
                  <a:rPr lang="en-US" sz="2560" dirty="0">
                    <a:latin typeface="+mn-lt"/>
                  </a:rPr>
                  <a:t>web</a:t>
                </a:r>
                <a:br>
                  <a:rPr lang="en-US" sz="2560" dirty="0">
                    <a:latin typeface="+mn-lt"/>
                  </a:rPr>
                </a:br>
                <a:r>
                  <a:rPr lang="en-US" sz="2560" dirty="0">
                    <a:latin typeface="+mn-lt"/>
                  </a:rPr>
                  <a:t>server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8191542" y="5486400"/>
              <a:ext cx="923556" cy="743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 err="1">
                  <a:latin typeface="+mn-lt"/>
                </a:rPr>
                <a:t>cert</a:t>
              </a:r>
              <a:r>
                <a:rPr lang="en-US" sz="2844" baseline="-25000" dirty="0" err="1">
                  <a:latin typeface="+mn-lt"/>
                </a:rPr>
                <a:t>CNN</a:t>
              </a:r>
              <a:endParaRPr lang="en-US" sz="2844" baseline="-25000" dirty="0">
                <a:latin typeface="+mn-lt"/>
              </a:endParaRPr>
            </a:p>
            <a:p>
              <a:pPr>
                <a:spcBef>
                  <a:spcPts val="711"/>
                </a:spcBef>
              </a:pPr>
              <a:r>
                <a:rPr lang="en-US" sz="2844" dirty="0" err="1">
                  <a:latin typeface="+mn-lt"/>
                </a:rPr>
                <a:t>cert</a:t>
              </a:r>
              <a:r>
                <a:rPr lang="en-US" sz="2844" baseline="-25000" dirty="0" err="1">
                  <a:latin typeface="+mn-lt"/>
                </a:rPr>
                <a:t>FOX</a:t>
              </a:r>
              <a:endParaRPr lang="en-US" sz="2844" dirty="0">
                <a:latin typeface="+mn-l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13218" y="6540249"/>
            <a:ext cx="3207851" cy="530017"/>
            <a:chOff x="6126480" y="4751010"/>
            <a:chExt cx="2255520" cy="372668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6126480" y="5074920"/>
              <a:ext cx="225552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235305" y="4751010"/>
              <a:ext cx="1225396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client-hello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669866" y="7326042"/>
            <a:ext cx="3142826" cy="530017"/>
            <a:chOff x="6096000" y="5303520"/>
            <a:chExt cx="2209800" cy="372668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 rot="10800000">
              <a:off x="6096000" y="5366068"/>
              <a:ext cx="2209800" cy="136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318465" y="5303520"/>
              <a:ext cx="1522322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server-cert ???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ymbol"/>
              </a:rPr>
              <a:t>Practical</a:t>
            </a:r>
            <a:r>
              <a:rPr lang="zh-CN" altLang="en-US" dirty="0">
                <a:sym typeface="Symbol"/>
              </a:rPr>
              <a:t> </a:t>
            </a:r>
            <a:r>
              <a:rPr lang="en-US" altLang="zh-CN" dirty="0">
                <a:sym typeface="Symbol"/>
              </a:rPr>
              <a:t>Barriers</a:t>
            </a:r>
            <a:r>
              <a:rPr lang="zh-CN" altLang="en-US" dirty="0">
                <a:sym typeface="Symbol"/>
              </a:rPr>
              <a:t> </a:t>
            </a:r>
            <a:r>
              <a:rPr lang="en-US" altLang="zh-CN" dirty="0">
                <a:sym typeface="Symbol"/>
              </a:rPr>
              <a:t>of</a:t>
            </a:r>
            <a:r>
              <a:rPr lang="en-US" dirty="0">
                <a:sym typeface="Symbol"/>
              </a:rPr>
              <a:t> HTTPS</a:t>
            </a:r>
            <a:r>
              <a:rPr lang="zh-CN" altLang="en-US" dirty="0">
                <a:sym typeface="Symbol"/>
              </a:rPr>
              <a:t> </a:t>
            </a:r>
            <a:r>
              <a:rPr lang="en-US" altLang="zh-CN" dirty="0">
                <a:sym typeface="Symbol"/>
              </a:rPr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Slows down web servers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Breaks Internet caching</a:t>
            </a:r>
          </a:p>
          <a:p>
            <a:pPr lvl="2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413" dirty="0"/>
              <a:t>ISPs</a:t>
            </a:r>
            <a:r>
              <a:rPr lang="zh-CN" altLang="en-US" sz="3413" dirty="0"/>
              <a:t> </a:t>
            </a:r>
            <a:r>
              <a:rPr lang="en-US" altLang="zh-CN" sz="3413" dirty="0"/>
              <a:t>(i.e.,</a:t>
            </a:r>
            <a:r>
              <a:rPr lang="zh-CN" altLang="en-US" sz="3413" dirty="0"/>
              <a:t> </a:t>
            </a:r>
            <a:r>
              <a:rPr lang="en-US" altLang="zh-CN" sz="3413" dirty="0"/>
              <a:t>dedicated network server that saves the regularly requested web content by keeping it in temporary storage)</a:t>
            </a:r>
            <a:r>
              <a:rPr lang="en-US" sz="3413" dirty="0"/>
              <a:t> cannot cache HTTPS traffic</a:t>
            </a:r>
          </a:p>
          <a:p>
            <a:pPr lvl="2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413" dirty="0"/>
              <a:t>Results in increased traffic at web site</a:t>
            </a:r>
          </a:p>
          <a:p>
            <a:pPr marL="762000" lvl="2" indent="0">
              <a:spcBef>
                <a:spcPts val="1200"/>
              </a:spcBef>
              <a:buNone/>
            </a:pPr>
            <a:endParaRPr lang="en-US" sz="3413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/>
              <a:t>HTTPS in the Browser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lock icon:</a:t>
            </a:r>
            <a:r>
              <a:rPr lang="zh-CN" altLang="en-US" dirty="0"/>
              <a:t> </a:t>
            </a:r>
            <a:r>
              <a:rPr lang="en-US" dirty="0"/>
              <a:t>SSL indicator</a:t>
            </a:r>
          </a:p>
        </p:txBody>
      </p:sp>
      <p:sp>
        <p:nvSpPr>
          <p:cNvPr id="21509" name="Content Placeholder 10"/>
          <p:cNvSpPr>
            <a:spLocks noGrp="1"/>
          </p:cNvSpPr>
          <p:nvPr>
            <p:ph idx="1"/>
          </p:nvPr>
        </p:nvSpPr>
        <p:spPr>
          <a:xfrm>
            <a:off x="355600" y="6736080"/>
            <a:ext cx="11704320" cy="552704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u="sng" dirty="0"/>
              <a:t>Intended goal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  <a:buFont typeface="Arial" charset="0"/>
              <a:buChar char="•"/>
            </a:pPr>
            <a:r>
              <a:rPr lang="en-US" dirty="0"/>
              <a:t>Provide user with identity of page origin</a:t>
            </a:r>
          </a:p>
          <a:p>
            <a:pPr lvl="1">
              <a:spcBef>
                <a:spcPts val="1200"/>
              </a:spcBef>
              <a:buFont typeface="Arial" charset="0"/>
              <a:buChar char="•"/>
            </a:pPr>
            <a:r>
              <a:rPr lang="en-US" dirty="0"/>
              <a:t>Indicate to user that page contents were not </a:t>
            </a:r>
            <a:br>
              <a:rPr lang="en-US" dirty="0"/>
            </a:br>
            <a:r>
              <a:rPr lang="en-US" dirty="0"/>
              <a:t>viewed or modified by a </a:t>
            </a:r>
            <a:r>
              <a:rPr lang="en-US" b="1" dirty="0"/>
              <a:t>network attacker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3"/>
          <a:srcRect r="33815" b="88667"/>
          <a:stretch>
            <a:fillRect/>
          </a:stretch>
        </p:blipFill>
        <p:spPr bwMode="auto">
          <a:xfrm>
            <a:off x="2386372" y="2096346"/>
            <a:ext cx="8028658" cy="1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 bwMode="auto">
          <a:xfrm>
            <a:off x="8563652" y="2529840"/>
            <a:ext cx="650240" cy="75861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20345" y="2529840"/>
            <a:ext cx="975360" cy="75861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pic>
        <p:nvPicPr>
          <p:cNvPr id="21513" name="Picture 16" descr="evil-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94006" y="1842814"/>
            <a:ext cx="1797191" cy="130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3B1E54-6E6A-1A43-BD89-F5F8BA378089}"/>
              </a:ext>
            </a:extLst>
          </p:cNvPr>
          <p:cNvSpPr/>
          <p:nvPr/>
        </p:nvSpPr>
        <p:spPr>
          <a:xfrm>
            <a:off x="355600" y="3429000"/>
            <a:ext cx="12128599" cy="2852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ll elements on the page fetched using HTTPS</a:t>
            </a:r>
          </a:p>
          <a:p>
            <a:pPr lvl="2" algn="l">
              <a:spcBef>
                <a:spcPts val="1422"/>
              </a:spcBef>
              <a:buFont typeface="Arial" pitchFamily="34" charset="0"/>
              <a:buChar char="•"/>
            </a:pPr>
            <a:r>
              <a:rPr lang="zh-CN" altLang="en-US" sz="3413" dirty="0"/>
              <a:t> </a:t>
            </a:r>
            <a:r>
              <a:rPr lang="en-US" sz="3413" dirty="0"/>
              <a:t>HTTPS cert issued by a CA trusted by browser</a:t>
            </a:r>
          </a:p>
          <a:p>
            <a:pPr lvl="2" algn="l">
              <a:spcBef>
                <a:spcPts val="1422"/>
              </a:spcBef>
              <a:buFont typeface="Arial" pitchFamily="34" charset="0"/>
              <a:buChar char="•"/>
            </a:pPr>
            <a:r>
              <a:rPr lang="zh-CN" altLang="en-US" sz="3413" dirty="0"/>
              <a:t> </a:t>
            </a:r>
            <a:r>
              <a:rPr lang="en-US" sz="3413" dirty="0"/>
              <a:t>HTTPS cert is valid   (e.g.</a:t>
            </a:r>
            <a:r>
              <a:rPr lang="en-US" altLang="zh-CN" sz="3413" dirty="0"/>
              <a:t>,</a:t>
            </a:r>
            <a:r>
              <a:rPr lang="en-US" sz="3413" dirty="0"/>
              <a:t> not expired)</a:t>
            </a:r>
          </a:p>
          <a:p>
            <a:pPr lvl="2" algn="l">
              <a:spcBef>
                <a:spcPts val="1422"/>
              </a:spcBef>
              <a:buFont typeface="Arial" pitchFamily="34" charset="0"/>
              <a:buChar char="•"/>
            </a:pPr>
            <a:r>
              <a:rPr lang="zh-CN" altLang="en-US" sz="3413" dirty="0"/>
              <a:t> </a:t>
            </a:r>
            <a:r>
              <a:rPr lang="en-US" sz="3413" dirty="0" err="1"/>
              <a:t>CommonName</a:t>
            </a:r>
            <a:r>
              <a:rPr lang="en-US" sz="3413" dirty="0"/>
              <a:t> in cert matches domain in URL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The lock UI:    help users authenticate site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325120" y="2384213"/>
            <a:ext cx="2384213" cy="975360"/>
          </a:xfrm>
        </p:spPr>
        <p:txBody>
          <a:bodyPr/>
          <a:lstStyle/>
          <a:p>
            <a:r>
              <a:rPr lang="en-US"/>
              <a:t>Firefox 3: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0119360" y="3901440"/>
            <a:ext cx="650240" cy="758613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676053" y="3901440"/>
            <a:ext cx="975360" cy="758613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pic>
        <p:nvPicPr>
          <p:cNvPr id="23560" name="Picture 2"/>
          <p:cNvPicPr>
            <a:picLocks noChangeAspect="1" noChangeArrowheads="1"/>
          </p:cNvPicPr>
          <p:nvPr/>
        </p:nvPicPr>
        <p:blipFill>
          <a:blip r:embed="rId3"/>
          <a:srcRect l="21681" b="73810"/>
          <a:stretch>
            <a:fillRect/>
          </a:stretch>
        </p:blipFill>
        <p:spPr bwMode="auto">
          <a:xfrm>
            <a:off x="5134187" y="3684693"/>
            <a:ext cx="7193280" cy="1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3"/>
          <p:cNvPicPr>
            <a:picLocks noChangeAspect="1" noChangeArrowheads="1"/>
          </p:cNvPicPr>
          <p:nvPr/>
        </p:nvPicPr>
        <p:blipFill>
          <a:blip r:embed="rId4"/>
          <a:srcRect l="21239" b="73810"/>
          <a:stretch>
            <a:fillRect/>
          </a:stretch>
        </p:blipFill>
        <p:spPr bwMode="auto">
          <a:xfrm>
            <a:off x="5120640" y="2167467"/>
            <a:ext cx="7233920" cy="1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10434" y="4009814"/>
            <a:ext cx="942887" cy="530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44" dirty="0">
                <a:latin typeface="+mn-lt"/>
              </a:rPr>
              <a:t>(SSL)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6457" y="2492587"/>
            <a:ext cx="1420581" cy="530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44" dirty="0">
                <a:latin typeface="+mn-lt"/>
              </a:rPr>
              <a:t>(no SSL)</a:t>
            </a:r>
          </a:p>
        </p:txBody>
      </p:sp>
      <p:pic>
        <p:nvPicPr>
          <p:cNvPr id="23564" name="Picture 4"/>
          <p:cNvPicPr>
            <a:picLocks noChangeAspect="1" noChangeArrowheads="1"/>
          </p:cNvPicPr>
          <p:nvPr/>
        </p:nvPicPr>
        <p:blipFill>
          <a:blip r:embed="rId5"/>
          <a:srcRect l="61800" t="88095"/>
          <a:stretch>
            <a:fillRect/>
          </a:stretch>
        </p:blipFill>
        <p:spPr bwMode="auto">
          <a:xfrm>
            <a:off x="8818881" y="5093547"/>
            <a:ext cx="3508587" cy="54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 bwMode="auto">
          <a:xfrm>
            <a:off x="5676054" y="4183663"/>
            <a:ext cx="1343378" cy="758613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1288889" y="4985174"/>
            <a:ext cx="650240" cy="758613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pic>
        <p:nvPicPr>
          <p:cNvPr id="23567" name="Picture 5"/>
          <p:cNvPicPr>
            <a:picLocks noChangeAspect="1" noChangeArrowheads="1"/>
          </p:cNvPicPr>
          <p:nvPr/>
        </p:nvPicPr>
        <p:blipFill>
          <a:blip r:embed="rId6"/>
          <a:srcRect l="17188" r="40625" b="64583"/>
          <a:stretch>
            <a:fillRect/>
          </a:stretch>
        </p:blipFill>
        <p:spPr bwMode="auto">
          <a:xfrm>
            <a:off x="1408853" y="5201920"/>
            <a:ext cx="5852160" cy="36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The lock UI:    help users authenticate site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25120" y="2384213"/>
            <a:ext cx="10403840" cy="975360"/>
          </a:xfrm>
        </p:spPr>
        <p:txBody>
          <a:bodyPr/>
          <a:lstStyle/>
          <a:p>
            <a:r>
              <a:rPr lang="en-US"/>
              <a:t>Firefox 3:   clicking on bottom lock icon gives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3"/>
          <a:srcRect t="17599"/>
          <a:stretch>
            <a:fillRect/>
          </a:stretch>
        </p:blipFill>
        <p:spPr bwMode="auto">
          <a:xfrm>
            <a:off x="2600960" y="3142827"/>
            <a:ext cx="8128000" cy="558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 bwMode="auto">
          <a:xfrm>
            <a:off x="1950720" y="5093547"/>
            <a:ext cx="9320107" cy="1842347"/>
          </a:xfrm>
          <a:prstGeom prst="roundRect">
            <a:avLst/>
          </a:prstGeom>
          <a:solidFill>
            <a:srgbClr val="FF9F9F">
              <a:alpha val="4000"/>
            </a:srgb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The lock UI:   Extended Validation (EV) </a:t>
            </a:r>
            <a:r>
              <a:rPr lang="en-US" sz="4800" dirty="0" err="1"/>
              <a:t>Certs</a:t>
            </a:r>
            <a:endParaRPr lang="en-US" sz="4800" dirty="0"/>
          </a:p>
        </p:txBody>
      </p:sp>
      <p:sp>
        <p:nvSpPr>
          <p:cNvPr id="102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541867" y="2167467"/>
            <a:ext cx="12137813" cy="7477760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ko-KR" dirty="0">
                <a:ea typeface="굴림" pitchFamily="34" charset="-127"/>
              </a:rPr>
              <a:t>Designed for banks and large e-commerce sites</a:t>
            </a:r>
          </a:p>
          <a:p>
            <a:pPr marL="0" indent="0">
              <a:buFontTx/>
              <a:buChar char="•"/>
            </a:pPr>
            <a:endParaRPr lang="en-US" altLang="ko-KR" dirty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>
              <a:ea typeface="굴림" pitchFamily="34" charset="-127"/>
            </a:endParaRPr>
          </a:p>
          <a:p>
            <a:pPr marL="0" indent="0">
              <a:buNone/>
            </a:pPr>
            <a:endParaRPr lang="en-US" altLang="ko-KR" dirty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r>
              <a:rPr lang="en-US" altLang="ko-KR" dirty="0">
                <a:ea typeface="굴림" pitchFamily="34" charset="-127"/>
              </a:rPr>
              <a:t> Harder to obtain than regular certs</a:t>
            </a:r>
          </a:p>
          <a:p>
            <a:pPr marL="975345" lvl="3" indent="0">
              <a:buFontTx/>
              <a:buChar char="•"/>
            </a:pPr>
            <a:r>
              <a:rPr lang="en-US" altLang="ko-KR" sz="2844" dirty="0">
                <a:ea typeface="굴림" pitchFamily="34" charset="-127"/>
              </a:rPr>
              <a:t>  requires human lawyer at CA to approve cert request</a:t>
            </a:r>
            <a:endParaRPr lang="en-US" altLang="ko-KR" dirty="0">
              <a:ea typeface="굴림" pitchFamily="34" charset="-127"/>
            </a:endParaRPr>
          </a:p>
        </p:txBody>
      </p:sp>
      <p:pic>
        <p:nvPicPr>
          <p:cNvPr id="1029" name="Picture 2" descr="D:\HOME\abarth\svn\papers\https\screenshots\e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697" y="3239348"/>
            <a:ext cx="10688320" cy="826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1447982"/>
              </p:ext>
            </p:extLst>
          </p:nvPr>
        </p:nvGraphicFramePr>
        <p:xfrm>
          <a:off x="1044430" y="4648200"/>
          <a:ext cx="10512213" cy="139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4" name="Image" r:id="rId4" imgW="8101587" imgH="1079365" progId="">
                  <p:embed/>
                </p:oleObj>
              </mc:Choice>
              <mc:Fallback>
                <p:oleObj name="Image" r:id="rId4" imgW="8101587" imgH="1079365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430" y="4648200"/>
                        <a:ext cx="10512213" cy="1399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Reality:</a:t>
            </a:r>
            <a:r>
              <a:rPr lang="zh-CN" altLang="en-US" dirty="0"/>
              <a:t> </a:t>
            </a:r>
            <a:r>
              <a:rPr lang="en-US" dirty="0"/>
              <a:t>SSL/TLS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188713" y="3034454"/>
            <a:ext cx="12335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latin typeface="Tahoma" pitchFamily="34" charset="0"/>
              </a:rPr>
              <a:t>Alice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96356" y="3745654"/>
            <a:ext cx="1083733" cy="13004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Enc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995876" y="4395894"/>
            <a:ext cx="13004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400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240081" y="3716303"/>
            <a:ext cx="6158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m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694977" y="3788552"/>
            <a:ext cx="421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c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9334451" y="3066063"/>
            <a:ext cx="10527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Bob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9320107" y="3777263"/>
            <a:ext cx="1083733" cy="13004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Dec</a:t>
            </a: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8281529" y="4427503"/>
            <a:ext cx="1038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4000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596415" y="3787604"/>
            <a:ext cx="421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c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0693201" y="3758253"/>
            <a:ext cx="6158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ahoma" pitchFamily="34" charset="0"/>
              </a:rPr>
              <a:t>m</a:t>
            </a:r>
          </a:p>
        </p:txBody>
      </p:sp>
      <p:cxnSp>
        <p:nvCxnSpPr>
          <p:cNvPr id="17" name="Straight Arrow Connector 20"/>
          <p:cNvCxnSpPr>
            <a:cxnSpLocks noChangeShapeType="1"/>
            <a:endCxn id="6" idx="2"/>
          </p:cNvCxnSpPr>
          <p:nvPr/>
        </p:nvCxnSpPr>
        <p:spPr bwMode="auto">
          <a:xfrm rot="5400000" flipH="1" flipV="1">
            <a:off x="3596642" y="5285459"/>
            <a:ext cx="483164" cy="451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9667805" y="5332871"/>
            <a:ext cx="480907" cy="22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3551016" y="5574454"/>
            <a:ext cx="8290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latin typeface="+mn-lt"/>
              </a:rPr>
              <a:t>PK</a:t>
            </a:r>
            <a:r>
              <a:rPr lang="en-US" sz="2400" baseline="-25000" dirty="0" err="1">
                <a:latin typeface="+mn-lt"/>
              </a:rPr>
              <a:t>Bob</a:t>
            </a:r>
            <a:endParaRPr lang="en-US" sz="2400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32746" y="5545152"/>
            <a:ext cx="8162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latin typeface="+mn-lt"/>
              </a:rPr>
              <a:t>SK</a:t>
            </a:r>
            <a:r>
              <a:rPr lang="en-US" sz="2400" baseline="-25000" dirty="0" err="1">
                <a:latin typeface="+mn-lt"/>
              </a:rPr>
              <a:t>Bob</a:t>
            </a:r>
            <a:endParaRPr lang="en-US" sz="2400" dirty="0">
              <a:latin typeface="+mn-lt"/>
            </a:endParaRPr>
          </a:p>
        </p:txBody>
      </p:sp>
      <p:cxnSp>
        <p:nvCxnSpPr>
          <p:cNvPr id="21" name="Straight Arrow Connector 27"/>
          <p:cNvCxnSpPr>
            <a:cxnSpLocks noChangeShapeType="1"/>
          </p:cNvCxnSpPr>
          <p:nvPr/>
        </p:nvCxnSpPr>
        <p:spPr bwMode="auto">
          <a:xfrm>
            <a:off x="4380089" y="4443307"/>
            <a:ext cx="1300480" cy="225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10448995" y="4443307"/>
            <a:ext cx="103857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4000"/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1192107" y="6935893"/>
            <a:ext cx="11054080" cy="2817707"/>
          </a:xfrm>
        </p:spPr>
        <p:txBody>
          <a:bodyPr/>
          <a:lstStyle/>
          <a:p>
            <a:r>
              <a:rPr lang="en-US" dirty="0"/>
              <a:t>Bob generates    (</a:t>
            </a:r>
            <a:r>
              <a:rPr lang="en-US" dirty="0" err="1"/>
              <a:t>SK</a:t>
            </a:r>
            <a:r>
              <a:rPr lang="en-US" baseline="-25000" dirty="0" err="1"/>
              <a:t>Bob</a:t>
            </a:r>
            <a:r>
              <a:rPr lang="en-US" baseline="-25000" dirty="0"/>
              <a:t>  </a:t>
            </a:r>
            <a:r>
              <a:rPr lang="en-US" dirty="0"/>
              <a:t>,  </a:t>
            </a:r>
            <a:r>
              <a:rPr lang="en-US" dirty="0" err="1"/>
              <a:t>PK</a:t>
            </a:r>
            <a:r>
              <a:rPr lang="en-US" baseline="-25000" dirty="0" err="1"/>
              <a:t>Bob</a:t>
            </a:r>
            <a:r>
              <a:rPr lang="en-US" dirty="0"/>
              <a:t> )</a:t>
            </a:r>
          </a:p>
          <a:p>
            <a:r>
              <a:rPr lang="en-US" dirty="0"/>
              <a:t>Alice:   using  </a:t>
            </a:r>
            <a:r>
              <a:rPr lang="en-US" dirty="0" err="1"/>
              <a:t>PK</a:t>
            </a:r>
            <a:r>
              <a:rPr lang="en-US" baseline="-25000" dirty="0" err="1"/>
              <a:t>Bob</a:t>
            </a:r>
            <a:r>
              <a:rPr lang="en-US" dirty="0"/>
              <a:t>   encrypts messages and only Bob can decrypt</a:t>
            </a:r>
          </a:p>
        </p:txBody>
      </p:sp>
      <p:sp>
        <p:nvSpPr>
          <p:cNvPr id="41" name="Content Placeholder 39"/>
          <p:cNvSpPr txBox="1">
            <a:spLocks/>
          </p:cNvSpPr>
          <p:nvPr/>
        </p:nvSpPr>
        <p:spPr bwMode="auto">
          <a:xfrm>
            <a:off x="650240" y="2167467"/>
            <a:ext cx="11054080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pPr marL="487672" indent="-487672" algn="l" defTabSz="1300460" eaLnBrk="0" hangingPunct="0">
              <a:spcBef>
                <a:spcPct val="20000"/>
              </a:spcBef>
              <a:defRPr/>
            </a:pPr>
            <a:r>
              <a:rPr lang="en-US" sz="3413" b="1" kern="0" dirty="0">
                <a:solidFill>
                  <a:schemeClr val="tx1"/>
                </a:solidFill>
                <a:latin typeface="+mn-lt"/>
                <a:cs typeface="+mn-cs"/>
              </a:rPr>
              <a:t>Public-key encryption: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Problems with HTTPS and the Lock Icon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HTTPS and the Lock 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817707"/>
            <a:ext cx="11595947" cy="5852160"/>
          </a:xfrm>
        </p:spPr>
        <p:txBody>
          <a:bodyPr/>
          <a:lstStyle/>
          <a:p>
            <a:pPr marL="650230" indent="-650230">
              <a:spcBef>
                <a:spcPts val="2844"/>
              </a:spcBef>
              <a:buAutoNum type="arabicPeriod"/>
            </a:pPr>
            <a:r>
              <a:rPr lang="en-US" dirty="0"/>
              <a:t>Upgrade from HTTP to HTTPS</a:t>
            </a:r>
          </a:p>
          <a:p>
            <a:pPr marL="650230" indent="-650230">
              <a:spcBef>
                <a:spcPts val="2844"/>
              </a:spcBef>
              <a:buAutoNum type="arabicPeriod"/>
            </a:pPr>
            <a:r>
              <a:rPr lang="en-US" dirty="0"/>
              <a:t>Semantic attacks on </a:t>
            </a:r>
            <a:r>
              <a:rPr lang="en-US" dirty="0" err="1"/>
              <a:t>certs</a:t>
            </a:r>
            <a:endParaRPr lang="en-US" dirty="0"/>
          </a:p>
          <a:p>
            <a:pPr marL="650230" indent="-650230">
              <a:spcBef>
                <a:spcPts val="2844"/>
              </a:spcBef>
              <a:buAutoNum type="arabicPeriod"/>
            </a:pPr>
            <a:r>
              <a:rPr lang="en-US" dirty="0"/>
              <a:t>Invalid </a:t>
            </a:r>
            <a:r>
              <a:rPr lang="en-US" dirty="0" err="1"/>
              <a:t>certs</a:t>
            </a:r>
            <a:endParaRPr lang="en-US" dirty="0"/>
          </a:p>
          <a:p>
            <a:pPr marL="650230" indent="-650230">
              <a:spcBef>
                <a:spcPts val="2844"/>
              </a:spcBef>
              <a:buAutoNum type="arabicPeriod"/>
            </a:pPr>
            <a:r>
              <a:rPr lang="en-US" dirty="0"/>
              <a:t>Mixed content</a:t>
            </a:r>
          </a:p>
          <a:p>
            <a:pPr marL="1625575" lvl="3" indent="-650230">
              <a:buFont typeface="Arial" pitchFamily="34" charset="0"/>
              <a:buChar char="•"/>
            </a:pPr>
            <a:r>
              <a:rPr lang="en-US" sz="2844" dirty="0"/>
              <a:t>HTTP and HTTPS on the same page</a:t>
            </a:r>
          </a:p>
          <a:p>
            <a:pPr marL="731509" indent="-731509">
              <a:spcBef>
                <a:spcPts val="2844"/>
              </a:spcBef>
              <a:buFont typeface="+mj-lt"/>
              <a:buAutoNum type="arabicPeriod"/>
            </a:pPr>
            <a:r>
              <a:rPr lang="en-US" dirty="0"/>
              <a:t>Origin contamination</a:t>
            </a:r>
          </a:p>
          <a:p>
            <a:pPr marL="1706853" lvl="3" indent="-731509"/>
            <a:r>
              <a:rPr lang="en-US" sz="2844" dirty="0"/>
              <a:t>Weak HTTPS page contaminates stronger HTTPS page</a:t>
            </a:r>
          </a:p>
          <a:p>
            <a:pPr marL="1625575" lvl="3" indent="-650230">
              <a:buFont typeface="Arial" pitchFamily="34" charset="0"/>
              <a:buChar char="•"/>
            </a:pPr>
            <a:endParaRPr lang="en-US" sz="2844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HTTP  </a:t>
            </a:r>
            <a:r>
              <a:rPr lang="en-US" dirty="0">
                <a:sym typeface="Symbol"/>
              </a:rPr>
              <a:t>  HTTPS  upgrade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" y="1897496"/>
            <a:ext cx="12679680" cy="7369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600" dirty="0"/>
              <a:t>Common use pattern:</a:t>
            </a:r>
          </a:p>
          <a:p>
            <a:pPr lvl="2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dirty="0"/>
              <a:t>browse site over HTTP;  move to HTTPS for checkout</a:t>
            </a:r>
          </a:p>
          <a:p>
            <a:pPr lvl="2">
              <a:spcBef>
                <a:spcPts val="1200"/>
              </a:spcBef>
              <a:buFont typeface="Arial" pitchFamily="34" charset="0"/>
              <a:buChar char="•"/>
            </a:pPr>
            <a:r>
              <a:rPr lang="en-US" sz="3200" dirty="0"/>
              <a:t>connect to bank over HTTP;   move to HTTPS for login</a:t>
            </a:r>
          </a:p>
          <a:p>
            <a:pPr>
              <a:spcBef>
                <a:spcPts val="1200"/>
              </a:spcBef>
            </a:pPr>
            <a:endParaRPr lang="en-US" sz="3600" b="0" dirty="0"/>
          </a:p>
          <a:p>
            <a:pPr marL="0" indent="0">
              <a:spcBef>
                <a:spcPts val="1200"/>
              </a:spcBef>
              <a:buNone/>
            </a:pPr>
            <a:endParaRPr lang="en-US" sz="3600" dirty="0"/>
          </a:p>
          <a:p>
            <a:pPr>
              <a:spcBef>
                <a:spcPts val="1200"/>
              </a:spcBef>
            </a:pPr>
            <a:endParaRPr lang="en-US" sz="3600" b="0" dirty="0"/>
          </a:p>
          <a:p>
            <a:pPr>
              <a:spcBef>
                <a:spcPts val="1200"/>
              </a:spcBef>
            </a:pPr>
            <a:r>
              <a:rPr lang="en-US" sz="3600" b="0" dirty="0"/>
              <a:t>Easy attack:   prevent the upgrade  (</a:t>
            </a:r>
            <a:r>
              <a:rPr lang="en-US" sz="3600" b="0" dirty="0" err="1"/>
              <a:t>ssl_strip</a:t>
            </a:r>
            <a:r>
              <a:rPr lang="en-US" sz="3600" b="0" dirty="0"/>
              <a:t>)       </a:t>
            </a:r>
            <a:r>
              <a:rPr lang="en-US" sz="2400" dirty="0"/>
              <a:t>[Moxie’08]</a:t>
            </a:r>
          </a:p>
          <a:p>
            <a:pPr lvl="1">
              <a:spcBef>
                <a:spcPts val="1200"/>
              </a:spcBef>
            </a:pPr>
            <a:r>
              <a:rPr lang="en-US" sz="3600" dirty="0"/>
              <a:t>When users visit a website, they first connect with the HTTP version before getting rerouted to the HTTPS version. In SSL stripping attacks, hackers jump in this window to act as a man in the middle and prevent users from ever connecting with the HTTPS version of the site.</a:t>
            </a:r>
          </a:p>
        </p:txBody>
      </p:sp>
      <p:pic>
        <p:nvPicPr>
          <p:cNvPr id="13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CA90A174-A937-0447-91A4-0494D816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822634" y="4149456"/>
            <a:ext cx="951952" cy="971824"/>
          </a:xfrm>
          <a:prstGeom prst="rect">
            <a:avLst/>
          </a:prstGeom>
          <a:noFill/>
        </p:spPr>
      </p:pic>
      <p:sp>
        <p:nvSpPr>
          <p:cNvPr id="14" name="tower">
            <a:extLst>
              <a:ext uri="{FF2B5EF4-FFF2-40B4-BE49-F238E27FC236}">
                <a16:creationId xmlns:a16="http://schemas.microsoft.com/office/drawing/2014/main" id="{56AEA21F-6427-E94F-B1F3-5206379A8AD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13625" y="4149456"/>
            <a:ext cx="541867" cy="97536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en-US" sz="5973"/>
          </a:p>
        </p:txBody>
      </p:sp>
      <p:sp>
        <p:nvSpPr>
          <p:cNvPr id="15" name="server">
            <a:extLst>
              <a:ext uri="{FF2B5EF4-FFF2-40B4-BE49-F238E27FC236}">
                <a16:creationId xmlns:a16="http://schemas.microsoft.com/office/drawing/2014/main" id="{7C112AB5-AB40-A747-9582-406AF7F6F9D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817425" y="4257830"/>
            <a:ext cx="675075" cy="754098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en-US" sz="5973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BF4115-3CFA-7F4D-A554-C90C849DE1EA}"/>
              </a:ext>
            </a:extLst>
          </p:cNvPr>
          <p:cNvCxnSpPr/>
          <p:nvPr/>
        </p:nvCxnSpPr>
        <p:spPr bwMode="auto">
          <a:xfrm>
            <a:off x="2997200" y="4566355"/>
            <a:ext cx="3142827" cy="2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6BADA-8B2C-4B42-A142-0E1548905BEB}"/>
              </a:ext>
            </a:extLst>
          </p:cNvPr>
          <p:cNvCxnSpPr/>
          <p:nvPr/>
        </p:nvCxnSpPr>
        <p:spPr bwMode="auto">
          <a:xfrm>
            <a:off x="7332133" y="4566355"/>
            <a:ext cx="2167467" cy="2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B70B9B-71B2-284D-89A3-9F8A068F5273}"/>
              </a:ext>
            </a:extLst>
          </p:cNvPr>
          <p:cNvSpPr txBox="1"/>
          <p:nvPr/>
        </p:nvSpPr>
        <p:spPr>
          <a:xfrm>
            <a:off x="9717148" y="4987148"/>
            <a:ext cx="991297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2560" dirty="0">
                <a:latin typeface="+mn-lt"/>
              </a:rPr>
              <a:t>web</a:t>
            </a:r>
            <a:br>
              <a:rPr lang="en-US" sz="2560" dirty="0">
                <a:latin typeface="+mn-lt"/>
              </a:rPr>
            </a:br>
            <a:r>
              <a:rPr lang="en-US" sz="2560" dirty="0">
                <a:latin typeface="+mn-lt"/>
              </a:rPr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1F314-AFA1-054B-9A86-56E4B285CB6B}"/>
              </a:ext>
            </a:extLst>
          </p:cNvPr>
          <p:cNvSpPr txBox="1"/>
          <p:nvPr/>
        </p:nvSpPr>
        <p:spPr>
          <a:xfrm>
            <a:off x="6067940" y="5052173"/>
            <a:ext cx="1317605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attacker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A27E5-8835-1442-8A79-747B3C1C6C72}"/>
              </a:ext>
            </a:extLst>
          </p:cNvPr>
          <p:cNvSpPr txBox="1"/>
          <p:nvPr/>
        </p:nvSpPr>
        <p:spPr>
          <a:xfrm>
            <a:off x="8217843" y="4089513"/>
            <a:ext cx="699229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SSL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2AEDB4-9765-DE46-B107-035D6BBC0B23}"/>
              </a:ext>
            </a:extLst>
          </p:cNvPr>
          <p:cNvSpPr txBox="1"/>
          <p:nvPr/>
        </p:nvSpPr>
        <p:spPr>
          <a:xfrm>
            <a:off x="3991334" y="4089513"/>
            <a:ext cx="1050288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HTTP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950720" y="6610773"/>
            <a:ext cx="8128000" cy="5418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Semantic attacks on </a:t>
            </a:r>
            <a:r>
              <a:rPr lang="en-US" dirty="0" err="1"/>
              <a:t>certs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1867" y="2275840"/>
            <a:ext cx="12029440" cy="7152640"/>
          </a:xfrm>
        </p:spPr>
        <p:txBody>
          <a:bodyPr/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b="0" dirty="0"/>
              <a:t>Example</a:t>
            </a:r>
            <a:r>
              <a:rPr lang="en-US" b="0" dirty="0"/>
              <a:t>:   </a:t>
            </a:r>
            <a:r>
              <a:rPr lang="en-US" altLang="zh-CN" dirty="0"/>
              <a:t>C</a:t>
            </a:r>
            <a:r>
              <a:rPr lang="en-US" b="0" dirty="0"/>
              <a:t>hinese character set contains chars</a:t>
            </a:r>
            <a:br>
              <a:rPr lang="en-US" b="0" dirty="0"/>
            </a:br>
            <a:r>
              <a:rPr lang="en-US" b="0" dirty="0"/>
              <a:t>that look like “/” and “?”  and “.” and “=”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85213-EFE0-2F40-9532-3241C5AF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3752810"/>
            <a:ext cx="6319520" cy="3371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6FCFE-DADE-9140-AEF3-B119A21EC191}"/>
              </a:ext>
            </a:extLst>
          </p:cNvPr>
          <p:cNvSpPr txBox="1"/>
          <p:nvPr/>
        </p:nvSpPr>
        <p:spPr>
          <a:xfrm>
            <a:off x="-347980" y="7454458"/>
            <a:ext cx="12997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Attack: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benign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malicious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A’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erroneous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symbols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interpreted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A’</a:t>
            </a:r>
            <a:r>
              <a:rPr lang="zh-CN" altLang="en-US" dirty="0"/>
              <a:t> </a:t>
            </a:r>
            <a:endParaRPr lang="en-US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Invalid </a:t>
            </a:r>
            <a:r>
              <a:rPr lang="en-US" dirty="0" err="1"/>
              <a:t>certs</a:t>
            </a:r>
            <a:endParaRPr lang="en-US" dirty="0"/>
          </a:p>
        </p:txBody>
      </p:sp>
      <p:sp>
        <p:nvSpPr>
          <p:cNvPr id="26627" name="Content Placeholder 6"/>
          <p:cNvSpPr>
            <a:spLocks noGrp="1"/>
          </p:cNvSpPr>
          <p:nvPr>
            <p:ph idx="1"/>
          </p:nvPr>
        </p:nvSpPr>
        <p:spPr>
          <a:xfrm>
            <a:off x="541867" y="2167467"/>
            <a:ext cx="12462933" cy="7586133"/>
          </a:xfrm>
        </p:spPr>
        <p:txBody>
          <a:bodyPr/>
          <a:lstStyle/>
          <a:p>
            <a:pPr marL="1137902" indent="-1137902"/>
            <a:r>
              <a:rPr lang="en-US" dirty="0"/>
              <a:t>Examples of invalid certificates:</a:t>
            </a:r>
          </a:p>
          <a:p>
            <a:pPr marL="1300460" lvl="1" indent="-650230">
              <a:buFont typeface="Arial" charset="0"/>
              <a:buChar char="•"/>
            </a:pPr>
            <a:r>
              <a:rPr lang="en-US" dirty="0"/>
              <a:t>expired:        current-date &gt; date-in-cert</a:t>
            </a:r>
          </a:p>
          <a:p>
            <a:pPr marL="1300460" lvl="1" indent="-650230">
              <a:buFont typeface="Arial" charset="0"/>
              <a:buChar char="•"/>
            </a:pPr>
            <a:r>
              <a:rPr lang="en-US" dirty="0" err="1"/>
              <a:t>CommonName</a:t>
            </a:r>
            <a:r>
              <a:rPr lang="en-US" dirty="0"/>
              <a:t> in cert </a:t>
            </a:r>
            <a:r>
              <a:rPr lang="en-US" dirty="0">
                <a:sym typeface="Symbol" pitchFamily="18" charset="2"/>
              </a:rPr>
              <a:t>does not match domain in URL</a:t>
            </a:r>
          </a:p>
          <a:p>
            <a:pPr marL="1300460" lvl="1" indent="-650230">
              <a:buFont typeface="Arial" charset="0"/>
              <a:buChar char="•"/>
            </a:pPr>
            <a:r>
              <a:rPr lang="en-US" dirty="0">
                <a:sym typeface="Symbol" pitchFamily="18" charset="2"/>
              </a:rPr>
              <a:t>unknown CA        </a:t>
            </a:r>
            <a:r>
              <a:rPr lang="en-US" sz="2844" dirty="0">
                <a:sym typeface="Symbol" pitchFamily="18" charset="2"/>
              </a:rPr>
              <a:t>(e.g.   self signed </a:t>
            </a:r>
            <a:r>
              <a:rPr lang="en-US" sz="2844" dirty="0" err="1">
                <a:sym typeface="Symbol" pitchFamily="18" charset="2"/>
              </a:rPr>
              <a:t>certs</a:t>
            </a:r>
            <a:r>
              <a:rPr lang="en-US" sz="2844" dirty="0">
                <a:sym typeface="Symbol" pitchFamily="18" charset="2"/>
              </a:rPr>
              <a:t>)</a:t>
            </a:r>
            <a:endParaRPr lang="en-US" dirty="0">
              <a:sym typeface="Symbol" pitchFamily="18" charset="2"/>
            </a:endParaRPr>
          </a:p>
          <a:p>
            <a:pPr marL="2113247" lvl="3" indent="-650230">
              <a:buFont typeface="Arial" charset="0"/>
              <a:buChar char="•"/>
            </a:pPr>
            <a:r>
              <a:rPr lang="en-US" sz="3413" dirty="0">
                <a:sym typeface="Symbol" pitchFamily="18" charset="2"/>
              </a:rPr>
              <a:t>Small sites may not want to pay for cert</a:t>
            </a:r>
          </a:p>
          <a:p>
            <a:pPr marL="1300460" lvl="1" indent="-1300460">
              <a:spcBef>
                <a:spcPts val="2844"/>
              </a:spcBef>
              <a:buNone/>
            </a:pPr>
            <a:r>
              <a:rPr lang="en-US" dirty="0">
                <a:sym typeface="Symbol" pitchFamily="18" charset="2"/>
              </a:rPr>
              <a:t>Users often ignore warning:</a:t>
            </a:r>
          </a:p>
          <a:p>
            <a:pPr marL="1702338" lvl="2" indent="-650230"/>
            <a:r>
              <a:rPr lang="en-US" sz="3413" dirty="0">
                <a:sym typeface="Symbol" pitchFamily="18" charset="2"/>
              </a:rPr>
              <a:t>Is it a </a:t>
            </a:r>
            <a:r>
              <a:rPr lang="en-US" sz="3413" dirty="0" err="1">
                <a:sym typeface="Symbol" pitchFamily="18" charset="2"/>
              </a:rPr>
              <a:t>misconfiguration</a:t>
            </a:r>
            <a:r>
              <a:rPr lang="en-US" sz="3413" dirty="0">
                <a:sym typeface="Symbol" pitchFamily="18" charset="2"/>
              </a:rPr>
              <a:t> or an attack?      User can’t tell.</a:t>
            </a:r>
          </a:p>
          <a:p>
            <a:pPr marL="1463017" lvl="2" indent="-650230"/>
            <a:endParaRPr lang="en-US" dirty="0">
              <a:sym typeface="Symbol" pitchFamily="18" charset="2"/>
            </a:endParaRPr>
          </a:p>
          <a:p>
            <a:pPr marL="1702338" indent="-1702338"/>
            <a:r>
              <a:rPr lang="en-US" b="0" dirty="0">
                <a:sym typeface="Symbol" pitchFamily="18" charset="2"/>
              </a:rPr>
              <a:t>Accepting invalid cert enables man-in-middle attacks</a:t>
            </a:r>
            <a:br>
              <a:rPr lang="en-US" b="0" dirty="0">
                <a:sym typeface="Symbol" pitchFamily="18" charset="2"/>
              </a:rPr>
            </a:br>
            <a:r>
              <a:rPr lang="en-US" sz="3413" dirty="0">
                <a:sym typeface="Symbol" pitchFamily="18" charset="2"/>
              </a:rPr>
              <a:t>		     </a:t>
            </a:r>
            <a:r>
              <a:rPr lang="en-US" sz="2844" dirty="0">
                <a:sym typeface="Symbol" pitchFamily="18" charset="2"/>
              </a:rPr>
              <a:t>(see   http://crypto.stanford.edu/ssl-mitm )</a:t>
            </a:r>
            <a:endParaRPr lang="en-US" sz="3413" dirty="0"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attack using invalid </a:t>
            </a:r>
            <a:r>
              <a:rPr lang="en-US" dirty="0" err="1"/>
              <a:t>certs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7" y="8236373"/>
            <a:ext cx="11054080" cy="975360"/>
          </a:xfrm>
        </p:spPr>
        <p:txBody>
          <a:bodyPr/>
          <a:lstStyle/>
          <a:p>
            <a:r>
              <a:rPr lang="en-US" b="0" dirty="0"/>
              <a:t>Attacker proxies data between user and bank.   </a:t>
            </a:r>
            <a:br>
              <a:rPr lang="en-US" b="0" dirty="0"/>
            </a:br>
            <a:r>
              <a:rPr lang="en-US" b="0" dirty="0"/>
              <a:t>Sees all traffic and can modify data at will.</a:t>
            </a:r>
          </a:p>
        </p:txBody>
      </p:sp>
      <p:pic>
        <p:nvPicPr>
          <p:cNvPr id="4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083734" y="3527891"/>
            <a:ext cx="951952" cy="971824"/>
          </a:xfrm>
          <a:prstGeom prst="rect">
            <a:avLst/>
          </a:prstGeom>
          <a:noFill/>
        </p:spPr>
      </p:pic>
      <p:sp>
        <p:nvSpPr>
          <p:cNvPr id="5" name="tower"/>
          <p:cNvSpPr>
            <a:spLocks noEditPoints="1" noChangeArrowheads="1"/>
          </p:cNvSpPr>
          <p:nvPr/>
        </p:nvSpPr>
        <p:spPr bwMode="auto">
          <a:xfrm>
            <a:off x="6068907" y="3527890"/>
            <a:ext cx="541867" cy="97536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en-US" sz="5973"/>
          </a:p>
        </p:txBody>
      </p:sp>
      <p:sp>
        <p:nvSpPr>
          <p:cNvPr id="6" name="server"/>
          <p:cNvSpPr>
            <a:spLocks noEditPoints="1" noChangeArrowheads="1"/>
          </p:cNvSpPr>
          <p:nvPr/>
        </p:nvSpPr>
        <p:spPr bwMode="auto">
          <a:xfrm>
            <a:off x="10831457" y="3636264"/>
            <a:ext cx="675075" cy="754098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endParaRPr lang="en-US" sz="5973"/>
          </a:p>
        </p:txBody>
      </p:sp>
      <p:sp>
        <p:nvSpPr>
          <p:cNvPr id="9" name="TextBox 8"/>
          <p:cNvSpPr txBox="1"/>
          <p:nvPr/>
        </p:nvSpPr>
        <p:spPr>
          <a:xfrm>
            <a:off x="10713675" y="3142827"/>
            <a:ext cx="790601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2560" dirty="0">
                <a:latin typeface="+mn-lt"/>
              </a:rPr>
              <a:t>bank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5401" y="2926081"/>
            <a:ext cx="1317605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attacker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75840" y="3230228"/>
            <a:ext cx="8128000" cy="550992"/>
            <a:chOff x="1600200" y="2271252"/>
            <a:chExt cx="5715000" cy="387416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1600200" y="2590800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2197910" y="2271252"/>
              <a:ext cx="1270480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 err="1">
                  <a:latin typeface="+mn-lt"/>
                </a:rPr>
                <a:t>ClientHello</a:t>
              </a:r>
              <a:endParaRPr lang="en-US" sz="2844" dirty="0">
                <a:latin typeface="+mn-lt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4800600" y="260554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5398310" y="2286000"/>
              <a:ext cx="1270480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 err="1">
                  <a:latin typeface="+mn-lt"/>
                </a:rPr>
                <a:t>ClientHello</a:t>
              </a:r>
              <a:endParaRPr lang="en-US" sz="2844" dirty="0">
                <a:latin typeface="+mn-lt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10403840" y="2384213"/>
            <a:ext cx="1842347" cy="54186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defTabSz="1300460" eaLnBrk="0" hangingPunct="0"/>
            <a:r>
              <a:rPr lang="en-US" sz="2844" dirty="0" err="1">
                <a:solidFill>
                  <a:schemeClr val="tx1"/>
                </a:solidFill>
                <a:latin typeface="+mn-lt"/>
              </a:rPr>
              <a:t>BankCert</a:t>
            </a:r>
            <a:endParaRPr lang="en-US" sz="2844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10293" y="2384213"/>
            <a:ext cx="2275840" cy="54186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defTabSz="1300460" eaLnBrk="0" hangingPunct="0"/>
            <a:r>
              <a:rPr lang="en-US" sz="2844" dirty="0" err="1">
                <a:latin typeface="+mn-lt"/>
              </a:rPr>
              <a:t>Badguy</a:t>
            </a:r>
            <a:r>
              <a:rPr lang="en-US" sz="2844" dirty="0" err="1">
                <a:solidFill>
                  <a:schemeClr val="tx1"/>
                </a:solidFill>
                <a:latin typeface="+mn-lt"/>
              </a:rPr>
              <a:t>Cert</a:t>
            </a:r>
            <a:endParaRPr lang="en-US" sz="2844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044266" y="4091011"/>
            <a:ext cx="3576320" cy="530017"/>
            <a:chOff x="4953000" y="2876490"/>
            <a:chExt cx="2514600" cy="372668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953000" y="319603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flipH="1">
              <a:off x="5214770" y="2876490"/>
              <a:ext cx="1994807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 err="1">
                  <a:latin typeface="+mn-lt"/>
                </a:rPr>
                <a:t>ServerCert</a:t>
              </a:r>
              <a:r>
                <a:rPr lang="en-US" sz="2844" dirty="0">
                  <a:latin typeface="+mn-lt"/>
                </a:rPr>
                <a:t> (</a:t>
              </a:r>
              <a:r>
                <a:rPr lang="en-US" sz="2844" b="1" dirty="0">
                  <a:latin typeface="+mn-lt"/>
                </a:rPr>
                <a:t>Bank</a:t>
              </a:r>
              <a:r>
                <a:rPr lang="en-US" sz="2844" dirty="0">
                  <a:latin typeface="+mn-lt"/>
                </a:rPr>
                <a:t>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75841" y="4118189"/>
            <a:ext cx="3576320" cy="530017"/>
            <a:chOff x="1600200" y="2895600"/>
            <a:chExt cx="2514600" cy="372668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>
              <a:off x="1600200" y="321514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 flipH="1">
              <a:off x="1863488" y="2895600"/>
              <a:ext cx="2232628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 err="1">
                  <a:latin typeface="+mn-lt"/>
                </a:rPr>
                <a:t>ServerCert</a:t>
              </a:r>
              <a:r>
                <a:rPr lang="en-US" sz="2844" dirty="0">
                  <a:latin typeface="+mn-lt"/>
                </a:rPr>
                <a:t> (</a:t>
              </a:r>
              <a:r>
                <a:rPr lang="en-US" sz="2844" b="1" dirty="0" err="1">
                  <a:latin typeface="+mn-lt"/>
                </a:rPr>
                <a:t>Badguy</a:t>
              </a:r>
              <a:r>
                <a:rPr lang="en-US" sz="2844" dirty="0">
                  <a:latin typeface="+mn-lt"/>
                </a:rPr>
                <a:t>)</a:t>
              </a:r>
            </a:p>
          </p:txBody>
        </p:sp>
      </p:grpSp>
      <p:sp>
        <p:nvSpPr>
          <p:cNvPr id="26" name="Rounded Rectangular Callout 25"/>
          <p:cNvSpPr/>
          <p:nvPr/>
        </p:nvSpPr>
        <p:spPr bwMode="auto">
          <a:xfrm>
            <a:off x="0" y="2167467"/>
            <a:ext cx="4009813" cy="650240"/>
          </a:xfrm>
          <a:prstGeom prst="wedgeRoundRectCallout">
            <a:avLst>
              <a:gd name="adj1" fmla="val -10371"/>
              <a:gd name="adj2" fmla="val 15604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44" dirty="0">
                <a:latin typeface="+mn-lt"/>
              </a:rPr>
              <a:t>GET </a:t>
            </a:r>
            <a:r>
              <a:rPr lang="en-US" sz="2844" b="1" dirty="0">
                <a:latin typeface="+mn-lt"/>
              </a:rPr>
              <a:t>https</a:t>
            </a:r>
            <a:r>
              <a:rPr lang="en-US" sz="2844" dirty="0">
                <a:latin typeface="+mn-lt"/>
              </a:rPr>
              <a:t>://bank.com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1751" y="4561925"/>
            <a:ext cx="2740301" cy="193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73" dirty="0">
                <a:latin typeface="+mn-lt"/>
              </a:rPr>
              <a:t>bad cert</a:t>
            </a:r>
          </a:p>
          <a:p>
            <a:pPr algn="ctr"/>
            <a:r>
              <a:rPr lang="en-US" sz="5973" dirty="0">
                <a:latin typeface="+mn-lt"/>
              </a:rPr>
              <a:t>warning!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38885" y="5852160"/>
            <a:ext cx="10418656" cy="1553362"/>
            <a:chOff x="871091" y="4114800"/>
            <a:chExt cx="7325618" cy="1092208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1295400" y="4419600"/>
              <a:ext cx="29718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4800600" y="4419600"/>
              <a:ext cx="3124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2027006" y="4114800"/>
              <a:ext cx="1917172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SSL key exchange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28424" y="4114800"/>
              <a:ext cx="1917172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SSL key exchange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71091" y="4495800"/>
              <a:ext cx="538985" cy="711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k</a:t>
              </a:r>
              <a:r>
                <a:rPr lang="en-US" sz="5973" baseline="-25000" dirty="0">
                  <a:latin typeface="+mn-lt"/>
                </a:rPr>
                <a:t>1</a:t>
              </a:r>
              <a:endParaRPr lang="en-US" sz="5973" dirty="0"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19092" y="4495800"/>
              <a:ext cx="538985" cy="711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k</a:t>
              </a:r>
              <a:r>
                <a:rPr lang="en-US" sz="5973" baseline="-25000" dirty="0">
                  <a:latin typeface="+mn-lt"/>
                </a:rPr>
                <a:t>1</a:t>
              </a:r>
              <a:endParaRPr lang="en-US" sz="5973" dirty="0"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81091" y="4495800"/>
              <a:ext cx="538985" cy="711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k</a:t>
              </a:r>
              <a:r>
                <a:rPr lang="en-US" sz="5973" baseline="-25000" dirty="0">
                  <a:latin typeface="+mn-lt"/>
                </a:rPr>
                <a:t>2</a:t>
              </a:r>
              <a:endParaRPr lang="en-US" sz="5973" dirty="0">
                <a:latin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57724" y="4491335"/>
              <a:ext cx="538985" cy="711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73" dirty="0">
                  <a:latin typeface="+mn-lt"/>
                </a:rPr>
                <a:t>k</a:t>
              </a:r>
              <a:r>
                <a:rPr lang="en-US" sz="5973" baseline="-25000" dirty="0">
                  <a:latin typeface="+mn-lt"/>
                </a:rPr>
                <a:t>2</a:t>
              </a:r>
              <a:endParaRPr lang="en-US" sz="5973" dirty="0">
                <a:latin typeface="+mn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08854" y="7125465"/>
            <a:ext cx="4876800" cy="530017"/>
            <a:chOff x="990600" y="5010090"/>
            <a:chExt cx="3429000" cy="372668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990600" y="5334000"/>
              <a:ext cx="3429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1534599" y="5010090"/>
              <a:ext cx="2434785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HTTP data enc with k</a:t>
              </a:r>
              <a:r>
                <a:rPr lang="en-US" sz="2844" baseline="-25000" dirty="0">
                  <a:latin typeface="+mn-lt"/>
                </a:rPr>
                <a:t>1</a:t>
              </a:r>
              <a:endParaRPr lang="en-US" sz="2844" dirty="0"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19147" y="7152644"/>
            <a:ext cx="4876800" cy="530017"/>
            <a:chOff x="4724400" y="5029200"/>
            <a:chExt cx="3429000" cy="372668"/>
          </a:xfrm>
        </p:grpSpPr>
        <p:cxnSp>
          <p:nvCxnSpPr>
            <p:cNvPr id="41" name="Straight Arrow Connector 40"/>
            <p:cNvCxnSpPr/>
            <p:nvPr/>
          </p:nvCxnSpPr>
          <p:spPr bwMode="auto">
            <a:xfrm>
              <a:off x="4724400" y="5353110"/>
              <a:ext cx="3429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5268399" y="5029200"/>
              <a:ext cx="2434785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HTTP data enc with k</a:t>
              </a:r>
              <a:r>
                <a:rPr lang="en-US" sz="2844" baseline="-25000" dirty="0">
                  <a:latin typeface="+mn-lt"/>
                </a:rPr>
                <a:t>2</a:t>
              </a:r>
              <a:endParaRPr lang="en-US" sz="2844" dirty="0">
                <a:latin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5"/>
          <p:cNvSpPr>
            <a:spLocks noGrp="1"/>
          </p:cNvSpPr>
          <p:nvPr>
            <p:ph type="title"/>
          </p:nvPr>
        </p:nvSpPr>
        <p:spPr>
          <a:xfrm>
            <a:off x="177800" y="-228600"/>
            <a:ext cx="12293600" cy="2438400"/>
          </a:xfrm>
        </p:spPr>
        <p:txBody>
          <a:bodyPr/>
          <a:lstStyle/>
          <a:p>
            <a:r>
              <a:rPr lang="en-US" dirty="0"/>
              <a:t>Firefox:  Invalid cert dialog</a:t>
            </a:r>
          </a:p>
        </p:txBody>
      </p:sp>
      <p:sp>
        <p:nvSpPr>
          <p:cNvPr id="27651" name="Content Placeholder 6"/>
          <p:cNvSpPr>
            <a:spLocks noGrp="1"/>
          </p:cNvSpPr>
          <p:nvPr>
            <p:ph idx="1"/>
          </p:nvPr>
        </p:nvSpPr>
        <p:spPr>
          <a:xfrm>
            <a:off x="1354666" y="7934396"/>
            <a:ext cx="11379200" cy="1517227"/>
          </a:xfrm>
        </p:spPr>
        <p:txBody>
          <a:bodyPr/>
          <a:lstStyle/>
          <a:p>
            <a:pPr algn="ctr"/>
            <a:r>
              <a:rPr lang="en-US" dirty="0"/>
              <a:t>Firefox 3.0:      </a:t>
            </a:r>
            <a:r>
              <a:rPr lang="en-US" u="sng" dirty="0"/>
              <a:t>Four clicks</a:t>
            </a:r>
            <a:r>
              <a:rPr lang="en-US" dirty="0"/>
              <a:t> to get </a:t>
            </a:r>
            <a:r>
              <a:rPr lang="en-US" dirty="0" err="1"/>
              <a:t>firefox</a:t>
            </a:r>
            <a:r>
              <a:rPr lang="en-US" dirty="0"/>
              <a:t> to accept cert</a:t>
            </a:r>
          </a:p>
          <a:p>
            <a:pPr lvl="2">
              <a:buFont typeface="Arial" pitchFamily="34" charset="0"/>
              <a:buChar char="•"/>
            </a:pPr>
            <a:r>
              <a:rPr lang="en-US" sz="3413" dirty="0"/>
              <a:t>page is displayed with full HTTPS indicators</a:t>
            </a: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/>
          <a:srcRect t="6798" b="11266"/>
          <a:stretch>
            <a:fillRect/>
          </a:stretch>
        </p:blipFill>
        <p:spPr bwMode="auto">
          <a:xfrm>
            <a:off x="1544320" y="1733974"/>
            <a:ext cx="9916160" cy="596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 bwMode="auto">
          <a:xfrm>
            <a:off x="3163148" y="3966916"/>
            <a:ext cx="1408853" cy="54186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960533" y="4551680"/>
            <a:ext cx="2167467" cy="541867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551" dirty="0"/>
              <a:t>4. Mixed Content:  HTTP and HTTPS</a:t>
            </a:r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50240" y="2167467"/>
            <a:ext cx="12137813" cy="747776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800" b="0" dirty="0"/>
              <a:t>Page loads over HTTPS, but contains content over HTTP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		(e.g.     &lt;script   </a:t>
            </a:r>
            <a:r>
              <a:rPr lang="en-US" sz="2800" dirty="0" err="1"/>
              <a:t>src</a:t>
            </a:r>
            <a:r>
              <a:rPr lang="en-US" sz="2800" dirty="0"/>
              <a:t>=“</a:t>
            </a:r>
            <a:r>
              <a:rPr lang="en-US" sz="2800" dirty="0">
                <a:solidFill>
                  <a:srgbClr val="FF0000"/>
                </a:solidFill>
              </a:rPr>
              <a:t>http</a:t>
            </a:r>
            <a:r>
              <a:rPr lang="en-US" sz="2800" dirty="0"/>
              <a:t>://.../script.js&gt;  ) </a:t>
            </a:r>
          </a:p>
          <a:p>
            <a:pPr>
              <a:spcBef>
                <a:spcPts val="1200"/>
              </a:spcBef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4000" dirty="0"/>
              <a:t>IE7:   </a:t>
            </a:r>
            <a:r>
              <a:rPr lang="en-US" sz="4000" b="0" dirty="0"/>
              <a:t>displays mixed-content dialog and no SSL lock</a:t>
            </a:r>
          </a:p>
          <a:p>
            <a:pPr>
              <a:spcBef>
                <a:spcPts val="1200"/>
              </a:spcBef>
            </a:pPr>
            <a:r>
              <a:rPr lang="en-US" sz="4000" dirty="0"/>
              <a:t>Firefox 3.0:   </a:t>
            </a:r>
            <a:r>
              <a:rPr lang="en-US" sz="4000" b="0" dirty="0"/>
              <a:t>displays `!’ over lock icon </a:t>
            </a:r>
            <a:r>
              <a:rPr lang="en-US" sz="3200" dirty="0"/>
              <a:t>(no dialog by default)</a:t>
            </a:r>
          </a:p>
          <a:p>
            <a:pPr>
              <a:spcBef>
                <a:spcPts val="1200"/>
              </a:spcBef>
            </a:pPr>
            <a:r>
              <a:rPr lang="en-US" sz="4000" dirty="0"/>
              <a:t>Safari:   </a:t>
            </a:r>
            <a:r>
              <a:rPr lang="en-US" sz="4000" b="0" dirty="0"/>
              <a:t>does not attempt to detect mixed content</a:t>
            </a:r>
          </a:p>
          <a:p>
            <a:pPr lvl="1">
              <a:spcBef>
                <a:spcPts val="1200"/>
              </a:spcBef>
            </a:pPr>
            <a:endParaRPr lang="en-US" sz="2400" dirty="0"/>
          </a:p>
          <a:p>
            <a:pPr lvl="1"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8676" name="Rounded Rectangle 3"/>
          <p:cNvSpPr>
            <a:spLocks noChangeArrowheads="1"/>
          </p:cNvSpPr>
          <p:nvPr/>
        </p:nvSpPr>
        <p:spPr bwMode="auto">
          <a:xfrm>
            <a:off x="524755" y="3576321"/>
            <a:ext cx="12137813" cy="282448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 sz="5973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ChangeArrowheads="1"/>
          </p:cNvSpPr>
          <p:nvPr/>
        </p:nvSpPr>
        <p:spPr bwMode="auto">
          <a:xfrm>
            <a:off x="1625600" y="4167858"/>
            <a:ext cx="9645227" cy="659271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1457156" name="Rectangle 4"/>
          <p:cNvSpPr>
            <a:spLocks noChangeArrowheads="1"/>
          </p:cNvSpPr>
          <p:nvPr/>
        </p:nvSpPr>
        <p:spPr bwMode="auto">
          <a:xfrm>
            <a:off x="2006600" y="7696200"/>
            <a:ext cx="8561493" cy="650240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987" y="433493"/>
            <a:ext cx="11704320" cy="1192107"/>
          </a:xfrm>
        </p:spPr>
        <p:txBody>
          <a:bodyPr/>
          <a:lstStyle/>
          <a:p>
            <a:r>
              <a:rPr lang="en-US" sz="5120"/>
              <a:t>Mixed content and network attacks</a:t>
            </a:r>
          </a:p>
        </p:txBody>
      </p:sp>
      <p:sp>
        <p:nvSpPr>
          <p:cNvPr id="1457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1320800" y="2271829"/>
            <a:ext cx="11812693" cy="7477760"/>
          </a:xfrm>
        </p:spPr>
        <p:txBody>
          <a:bodyPr/>
          <a:lstStyle/>
          <a:p>
            <a:r>
              <a:rPr lang="en-US" b="0" dirty="0"/>
              <a:t>banks:   after login all content served over HTTPS</a:t>
            </a:r>
            <a:endParaRPr lang="en-US" dirty="0"/>
          </a:p>
          <a:p>
            <a:r>
              <a:rPr lang="en-US" dirty="0"/>
              <a:t>Developer error:     </a:t>
            </a:r>
            <a:r>
              <a:rPr lang="en-US" b="0" dirty="0"/>
              <a:t>somewhere on bank site write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dirty="0"/>
              <a:t>	</a:t>
            </a:r>
            <a:r>
              <a:rPr lang="en-US" b="1" dirty="0"/>
              <a:t>&lt;embed  </a:t>
            </a:r>
            <a:r>
              <a:rPr lang="en-US" b="1" dirty="0" err="1"/>
              <a:t>src</a:t>
            </a:r>
            <a:r>
              <a:rPr lang="en-US" b="1" dirty="0"/>
              <a:t>=</a:t>
            </a:r>
            <a:r>
              <a:rPr lang="en-US" b="1" dirty="0">
                <a:solidFill>
                  <a:srgbClr val="CC3300"/>
                </a:solidFill>
              </a:rPr>
              <a:t>http</a:t>
            </a:r>
            <a:r>
              <a:rPr lang="en-US" b="1" dirty="0"/>
              <a:t>://</a:t>
            </a:r>
            <a:r>
              <a:rPr lang="en-US" b="1" dirty="0" err="1"/>
              <a:t>www.site.com</a:t>
            </a:r>
            <a:r>
              <a:rPr lang="en-US" b="1" dirty="0"/>
              <a:t>/</a:t>
            </a:r>
            <a:r>
              <a:rPr lang="en-US" b="1" dirty="0" err="1"/>
              <a:t>flash.swf</a:t>
            </a:r>
            <a:r>
              <a:rPr lang="en-US" b="1" dirty="0"/>
              <a:t>&gt;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/>
              <a:t>Active network attacker can now hijack session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b="0" dirty="0"/>
              <a:t>Better way to include content: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/>
              <a:t>	      </a:t>
            </a:r>
            <a:r>
              <a:rPr lang="en-US" dirty="0"/>
              <a:t>&lt;embed  </a:t>
            </a:r>
            <a:r>
              <a:rPr lang="en-US" dirty="0" err="1"/>
              <a:t>src</a:t>
            </a:r>
            <a:r>
              <a:rPr lang="en-US" dirty="0"/>
              <a:t>=//</a:t>
            </a:r>
            <a:r>
              <a:rPr lang="en-US" dirty="0" err="1"/>
              <a:t>www.site.com</a:t>
            </a:r>
            <a:r>
              <a:rPr lang="en-US" dirty="0"/>
              <a:t>/</a:t>
            </a:r>
            <a:r>
              <a:rPr lang="en-US" dirty="0" err="1"/>
              <a:t>flash.swf</a:t>
            </a:r>
            <a:r>
              <a:rPr lang="en-US" dirty="0"/>
              <a:t>&gt;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/>
              <a:t>served over the same protocol as embedding page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975361" y="3359574"/>
            <a:ext cx="11663680" cy="2343573"/>
          </a:xfrm>
          <a:prstGeom prst="rect">
            <a:avLst/>
          </a:prstGeom>
          <a:noFill/>
          <a:ln w="38100" algn="ctr">
            <a:solidFill>
              <a:srgbClr val="009900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 sz="5973"/>
          </a:p>
        </p:txBody>
      </p:sp>
      <p:sp>
        <p:nvSpPr>
          <p:cNvPr id="7" name="Oval 6"/>
          <p:cNvSpPr/>
          <p:nvPr/>
        </p:nvSpPr>
        <p:spPr bwMode="auto">
          <a:xfrm>
            <a:off x="4551680" y="4118187"/>
            <a:ext cx="1408853" cy="758613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5973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HOME\abarth\svn\papers\https\screenshots\origin-contamination.png"/>
          <p:cNvPicPr>
            <a:picLocks noChangeAspect="1" noChangeArrowheads="1"/>
          </p:cNvPicPr>
          <p:nvPr/>
        </p:nvPicPr>
        <p:blipFill>
          <a:blip r:embed="rId3"/>
          <a:srcRect t="54839"/>
          <a:stretch>
            <a:fillRect/>
          </a:stretch>
        </p:blipFill>
        <p:spPr bwMode="auto">
          <a:xfrm>
            <a:off x="1016000" y="5216475"/>
            <a:ext cx="10232249" cy="303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itle 2"/>
          <p:cNvSpPr>
            <a:spLocks noGrp="1"/>
          </p:cNvSpPr>
          <p:nvPr>
            <p:ph type="title"/>
          </p:nvPr>
        </p:nvSpPr>
        <p:spPr>
          <a:xfrm>
            <a:off x="84666" y="-304800"/>
            <a:ext cx="12293600" cy="2438400"/>
          </a:xfrm>
        </p:spPr>
        <p:txBody>
          <a:bodyPr/>
          <a:lstStyle/>
          <a:p>
            <a:pPr eaLnBrk="1" hangingPunct="1"/>
            <a:r>
              <a:rPr lang="en-US" sz="5400" dirty="0"/>
              <a:t>5.  Origin Contamination:  an example</a:t>
            </a:r>
          </a:p>
        </p:txBody>
      </p:sp>
      <p:pic>
        <p:nvPicPr>
          <p:cNvPr id="33796" name="Picture 2" descr="D:\HOME\abarth\svn\papers\https\screenshots\origin-contamination.png"/>
          <p:cNvPicPr>
            <a:picLocks noChangeAspect="1" noChangeArrowheads="1"/>
          </p:cNvPicPr>
          <p:nvPr/>
        </p:nvPicPr>
        <p:blipFill>
          <a:blip r:embed="rId3"/>
          <a:srcRect b="44839"/>
          <a:stretch>
            <a:fillRect/>
          </a:stretch>
        </p:blipFill>
        <p:spPr bwMode="auto">
          <a:xfrm>
            <a:off x="1016000" y="1423409"/>
            <a:ext cx="10232249" cy="370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 descr="C:\Documents and Settings\John Mitchell\My Documents\research\papers\svn\post-message\figures\igoogle-before.png"/>
          <p:cNvPicPr>
            <a:picLocks noChangeAspect="1" noChangeArrowheads="1"/>
          </p:cNvPicPr>
          <p:nvPr/>
        </p:nvPicPr>
        <p:blipFill>
          <a:blip r:embed="rId4"/>
          <a:srcRect l="4161" t="40437" r="69830" b="29610"/>
          <a:stretch>
            <a:fillRect/>
          </a:stretch>
        </p:blipFill>
        <p:spPr bwMode="auto">
          <a:xfrm>
            <a:off x="2753835" y="5390323"/>
            <a:ext cx="3359573" cy="268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0416 -0.3599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8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</a:t>
            </a:r>
            <a:r>
              <a:rPr lang="en-US" altLang="zh-CN" dirty="0"/>
              <a:t>History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3723E-81A2-5547-BCB3-84F8F0669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201" y="2133600"/>
            <a:ext cx="11557000" cy="61880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3200" dirty="0"/>
              <a:t>SSL – Secure Socket Layer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TLS – Transport Layer Security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both provide a secure transport connection between applications (e.g., a web server and a browser)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SSL was developed by Netscape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SSL version 3.0 has been implemented in many web browsers (e.g., Netscape Navigator and MS Internet Explorer) and web servers and widely used on the Internet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SSL v3.0 was specified in an Internet Draft (1996)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it evolved into TLS specified in RFC 2246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TLS can be viewed as SSL v3.1</a:t>
            </a:r>
          </a:p>
        </p:txBody>
      </p:sp>
    </p:spTree>
    <p:extLst>
      <p:ext uri="{BB962C8B-B14F-4D97-AF65-F5344CB8AC3E}">
        <p14:creationId xmlns:p14="http://schemas.microsoft.com/office/powerpoint/2010/main" val="250853763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B0BFF0-4CE3-DE41-8A80-752269BF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00200"/>
            <a:ext cx="8610600" cy="75946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261B66A-B323-EC48-B81C-DBB8E7FB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" y="-304800"/>
            <a:ext cx="12293600" cy="2438400"/>
          </a:xfrm>
        </p:spPr>
        <p:txBody>
          <a:bodyPr/>
          <a:lstStyle/>
          <a:p>
            <a:pPr eaLnBrk="1" hangingPunct="1"/>
            <a:r>
              <a:rPr lang="en-US" sz="5400" dirty="0"/>
              <a:t>Origin Contamination:  </a:t>
            </a:r>
            <a:r>
              <a:rPr lang="en-US" altLang="zh-CN" sz="5400" dirty="0"/>
              <a:t>Today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079134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54C0-3437-004B-88BA-038FCED2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Fun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SSL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C6F41-C8D8-6C45-B8BB-0212493AC99A}"/>
              </a:ext>
            </a:extLst>
          </p:cNvPr>
          <p:cNvSpPr/>
          <p:nvPr/>
        </p:nvSpPr>
        <p:spPr>
          <a:xfrm>
            <a:off x="4392687" y="4507468"/>
            <a:ext cx="42194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https://badssl.com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884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3200400"/>
            <a:ext cx="12293600" cy="2438400"/>
          </a:xfrm>
        </p:spPr>
        <p:txBody>
          <a:bodyPr/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Communications?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solidFill>
                  <a:srgbClr val="7030A0"/>
                </a:solidFill>
              </a:rPr>
              <a:t>How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Is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It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Actually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Implemented???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207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167467"/>
            <a:ext cx="11054080" cy="1192107"/>
          </a:xfrm>
        </p:spPr>
        <p:txBody>
          <a:bodyPr/>
          <a:lstStyle/>
          <a:p>
            <a:r>
              <a:rPr lang="en-US" dirty="0"/>
              <a:t>How does Alice (browser)  obtain   </a:t>
            </a:r>
            <a:r>
              <a:rPr lang="en-US" dirty="0" err="1"/>
              <a:t>PK</a:t>
            </a:r>
            <a:r>
              <a:rPr lang="en-US" baseline="-25000" dirty="0" err="1"/>
              <a:t>Bob</a:t>
            </a:r>
            <a:r>
              <a:rPr lang="en-US" baseline="-25000" dirty="0"/>
              <a:t>  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0078720" y="3793067"/>
            <a:ext cx="1517227" cy="3576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8374" y="3793067"/>
            <a:ext cx="1408853" cy="3576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43558" y="3332395"/>
            <a:ext cx="691600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CA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80495" y="4095088"/>
            <a:ext cx="3998225" cy="967701"/>
            <a:chOff x="4275348" y="3193685"/>
            <a:chExt cx="2811252" cy="680415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4275348" y="3559841"/>
              <a:ext cx="2743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495800" y="3193685"/>
              <a:ext cx="2590800" cy="6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PK     and</a:t>
              </a:r>
            </a:p>
            <a:p>
              <a:r>
                <a:rPr lang="en-US" sz="2844" dirty="0">
                  <a:latin typeface="+mn-lt"/>
                </a:rPr>
                <a:t>proof “I am Bob”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2150" y="2926081"/>
            <a:ext cx="1376595" cy="96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44" dirty="0">
                <a:latin typeface="+mn-lt"/>
              </a:rPr>
              <a:t>Browser</a:t>
            </a:r>
            <a:br>
              <a:rPr lang="en-US" sz="2844" dirty="0">
                <a:latin typeface="+mn-lt"/>
              </a:rPr>
            </a:br>
            <a:r>
              <a:rPr lang="en-US" sz="2844" dirty="0">
                <a:latin typeface="+mn-lt"/>
              </a:rPr>
              <a:t>Alice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1595947" y="5310293"/>
            <a:ext cx="1083733" cy="65024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ctr" anchorCtr="0" compatLnSpc="1">
            <a:prstTxWarp prst="textNoShape">
              <a:avLst/>
            </a:prstTxWarp>
          </a:bodyPr>
          <a:lstStyle/>
          <a:p>
            <a:pPr defTabSz="1300460" eaLnBrk="0" hangingPunct="0"/>
            <a:r>
              <a:rPr lang="en-US" sz="2844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SK</a:t>
            </a:r>
            <a:r>
              <a:rPr lang="en-US" sz="2844" baseline="-250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CA</a:t>
            </a:r>
            <a:endParaRPr lang="en-US" sz="2844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8958" y="4855482"/>
            <a:ext cx="998991" cy="96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44" dirty="0">
                <a:latin typeface="+mn-lt"/>
              </a:rPr>
              <a:t>check</a:t>
            </a:r>
          </a:p>
          <a:p>
            <a:pPr algn="ctr"/>
            <a:r>
              <a:rPr lang="en-US" sz="2844" dirty="0">
                <a:latin typeface="+mn-lt"/>
              </a:rPr>
              <a:t>proof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118948" y="5852159"/>
            <a:ext cx="4009813" cy="2030577"/>
            <a:chOff x="4302384" y="4429125"/>
            <a:chExt cx="2819400" cy="142775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10800000">
              <a:off x="4302384" y="4798011"/>
              <a:ext cx="28194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4570552" y="4429125"/>
              <a:ext cx="2324329" cy="37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44" dirty="0">
                  <a:latin typeface="+mn-lt"/>
                </a:rPr>
                <a:t>issue Cert with SK</a:t>
              </a:r>
              <a:r>
                <a:rPr lang="en-US" sz="2844" baseline="-25000" dirty="0">
                  <a:latin typeface="+mn-lt"/>
                </a:rPr>
                <a:t>CA </a:t>
              </a:r>
              <a:r>
                <a:rPr lang="en-US" sz="2844" dirty="0">
                  <a:latin typeface="+mn-lt"/>
                </a:rPr>
                <a:t>: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57800" y="4875800"/>
              <a:ext cx="1752600" cy="981075"/>
              <a:chOff x="5257800" y="4682645"/>
              <a:chExt cx="1752600" cy="981075"/>
            </a:xfrm>
          </p:grpSpPr>
          <p:pic>
            <p:nvPicPr>
              <p:cNvPr id="9217" name="Picture 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257800" y="4682645"/>
                <a:ext cx="1752600" cy="981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5717060" y="4758845"/>
                <a:ext cx="1015483" cy="680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44" b="1" dirty="0">
                    <a:latin typeface="+mn-lt"/>
                  </a:rPr>
                  <a:t>Bob’s </a:t>
                </a:r>
                <a:br>
                  <a:rPr lang="en-US" sz="2844" b="1" dirty="0">
                    <a:latin typeface="+mn-lt"/>
                  </a:rPr>
                </a:br>
                <a:r>
                  <a:rPr lang="en-US" sz="2844" b="1" dirty="0">
                    <a:latin typeface="+mn-lt"/>
                  </a:rPr>
                  <a:t>key is PK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517227" y="6827518"/>
            <a:ext cx="2537003" cy="1503680"/>
            <a:chOff x="1066800" y="5114925"/>
            <a:chExt cx="1783830" cy="1057275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rot="10800000">
              <a:off x="1295400" y="5623405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9" name="Group 28"/>
            <p:cNvGrpSpPr/>
            <p:nvPr/>
          </p:nvGrpSpPr>
          <p:grpSpPr>
            <a:xfrm>
              <a:off x="1098030" y="5191125"/>
              <a:ext cx="1752600" cy="981075"/>
              <a:chOff x="5257800" y="4682645"/>
              <a:chExt cx="1752600" cy="981075"/>
            </a:xfrm>
          </p:grpSpPr>
          <p:pic>
            <p:nvPicPr>
              <p:cNvPr id="30" name="Picture 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257800" y="4682645"/>
                <a:ext cx="1752600" cy="981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717059" y="4758845"/>
                <a:ext cx="1015483" cy="680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44" b="1" dirty="0">
                    <a:latin typeface="+mn-lt"/>
                  </a:rPr>
                  <a:t>Bob’s </a:t>
                </a:r>
                <a:br>
                  <a:rPr lang="en-US" sz="2844" b="1" dirty="0">
                    <a:latin typeface="+mn-lt"/>
                  </a:rPr>
                </a:br>
                <a:r>
                  <a:rPr lang="en-US" sz="2844" b="1" dirty="0">
                    <a:latin typeface="+mn-lt"/>
                  </a:rPr>
                  <a:t>key is PK</a:t>
                </a: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 bwMode="auto">
            <a:xfrm rot="10800000">
              <a:off x="1066800" y="5114925"/>
              <a:ext cx="16764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" name="Rectangle 3"/>
          <p:cNvSpPr/>
          <p:nvPr/>
        </p:nvSpPr>
        <p:spPr bwMode="auto">
          <a:xfrm>
            <a:off x="3901440" y="3793067"/>
            <a:ext cx="2167467" cy="3576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algn="l" defTabSz="1300460" eaLnBrk="0" hangingPunct="0"/>
            <a:endParaRPr lang="en-US" sz="3413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122" y="3890858"/>
            <a:ext cx="1619353" cy="96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choose</a:t>
            </a:r>
          </a:p>
          <a:p>
            <a:r>
              <a:rPr lang="en-US" sz="2800" dirty="0">
                <a:latin typeface="+mn-lt"/>
              </a:rPr>
              <a:t>   (SK,PK)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01702" y="3359574"/>
            <a:ext cx="1802801" cy="530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Server Bob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107" y="5391489"/>
            <a:ext cx="902490" cy="5300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PK</a:t>
            </a:r>
            <a:r>
              <a:rPr lang="en-US" sz="2844" baseline="-25000" dirty="0">
                <a:latin typeface="+mn-lt"/>
              </a:rPr>
              <a:t>CA</a:t>
            </a:r>
            <a:endParaRPr lang="en-US" sz="2844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320" y="6362616"/>
            <a:ext cx="949684" cy="96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44" dirty="0">
                <a:latin typeface="+mn-lt"/>
              </a:rPr>
              <a:t>verify</a:t>
            </a:r>
          </a:p>
          <a:p>
            <a:pPr algn="ctr"/>
            <a:r>
              <a:rPr lang="en-US" sz="2844" dirty="0">
                <a:latin typeface="+mn-lt"/>
              </a:rPr>
              <a:t>Cert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975360" y="8778240"/>
            <a:ext cx="11054080" cy="75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/>
          <a:p>
            <a:pPr marL="487672" indent="-487672" algn="l" defTabSz="1300460" eaLnBrk="0" hangingPunct="0">
              <a:spcBef>
                <a:spcPct val="20000"/>
              </a:spcBef>
              <a:defRPr/>
            </a:pPr>
            <a:r>
              <a:rPr lang="en-US" sz="3413" b="1" kern="0" dirty="0">
                <a:solidFill>
                  <a:schemeClr val="tx1"/>
                </a:solidFill>
                <a:latin typeface="+mn-lt"/>
                <a:cs typeface="+mn-cs"/>
              </a:rPr>
              <a:t>Bob uses Cert for an extended period  </a:t>
            </a:r>
            <a:r>
              <a:rPr lang="en-US" sz="2844" kern="0" dirty="0">
                <a:solidFill>
                  <a:schemeClr val="tx1"/>
                </a:solidFill>
                <a:latin typeface="+mn-lt"/>
                <a:cs typeface="+mn-cs"/>
              </a:rPr>
              <a:t>(e.g</a:t>
            </a:r>
            <a:r>
              <a:rPr lang="en-US" sz="2844" kern="0" dirty="0">
                <a:latin typeface="+mn-lt"/>
              </a:rPr>
              <a:t>.</a:t>
            </a:r>
            <a:r>
              <a:rPr lang="en-US" altLang="zh-CN" sz="2844" kern="0" dirty="0">
                <a:latin typeface="+mn-lt"/>
              </a:rPr>
              <a:t>,</a:t>
            </a:r>
            <a:r>
              <a:rPr lang="en-US" sz="2844" kern="0" dirty="0">
                <a:latin typeface="+mn-lt"/>
              </a:rPr>
              <a:t> one year)</a:t>
            </a:r>
            <a:r>
              <a:rPr lang="en-US" sz="2844" kern="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endParaRPr lang="en-US" sz="3413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487672" indent="-487672" algn="l" defTabSz="1300460" eaLnBrk="0" hangingPunct="0">
              <a:spcBef>
                <a:spcPct val="20000"/>
              </a:spcBef>
              <a:defRPr/>
            </a:pPr>
            <a:endParaRPr lang="en-US" sz="3413" b="1" kern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6028" y="5418667"/>
            <a:ext cx="902490" cy="5300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44" dirty="0">
                <a:latin typeface="+mn-lt"/>
              </a:rPr>
              <a:t>PK</a:t>
            </a:r>
            <a:r>
              <a:rPr lang="en-US" sz="2844" baseline="-25000" dirty="0">
                <a:latin typeface="+mn-lt"/>
              </a:rPr>
              <a:t>CA</a:t>
            </a:r>
            <a:endParaRPr lang="en-US" sz="2844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35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2817707"/>
            <a:ext cx="4334933" cy="5852160"/>
          </a:xfrm>
        </p:spPr>
        <p:txBody>
          <a:bodyPr/>
          <a:lstStyle/>
          <a:p>
            <a:r>
              <a:rPr lang="en-US" dirty="0"/>
              <a:t>Important fields: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 b="30275"/>
          <a:stretch>
            <a:fillRect/>
          </a:stretch>
        </p:blipFill>
        <p:spPr bwMode="auto">
          <a:xfrm>
            <a:off x="5418667" y="2275840"/>
            <a:ext cx="7369387" cy="617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3"/>
          <a:srcRect l="5882" t="31651" r="27941" b="15749"/>
          <a:stretch>
            <a:fillRect/>
          </a:stretch>
        </p:blipFill>
        <p:spPr bwMode="auto">
          <a:xfrm>
            <a:off x="108373" y="4660054"/>
            <a:ext cx="4876800" cy="466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on 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7" y="2384214"/>
            <a:ext cx="12029440" cy="693589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Subject’s </a:t>
            </a:r>
            <a:r>
              <a:rPr lang="en-US" dirty="0" err="1"/>
              <a:t>CommonName</a:t>
            </a:r>
            <a:r>
              <a:rPr lang="en-US" dirty="0"/>
              <a:t> can be: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b="0" dirty="0"/>
              <a:t>An explicit name, e.g.     </a:t>
            </a:r>
            <a:r>
              <a:rPr lang="en-US" b="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cs.stanford.edu  </a:t>
            </a:r>
            <a:r>
              <a:rPr lang="en-US" b="0" dirty="0"/>
              <a:t>  ,   or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b="0" dirty="0"/>
              <a:t>A name with a wildcard character, e.g.</a:t>
            </a:r>
          </a:p>
          <a:p>
            <a:pPr>
              <a:spcBef>
                <a:spcPts val="1200"/>
              </a:spcBef>
            </a:pPr>
            <a:r>
              <a:rPr lang="en-US" b="0" dirty="0"/>
              <a:t>		</a:t>
            </a:r>
            <a:r>
              <a:rPr lang="en-US" b="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*.</a:t>
            </a:r>
            <a:r>
              <a:rPr lang="en-US" b="0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stanford.edu</a:t>
            </a:r>
            <a:r>
              <a:rPr lang="en-US" b="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</a:t>
            </a:r>
            <a:r>
              <a:rPr lang="en-US" b="0" dirty="0"/>
              <a:t>or    </a:t>
            </a:r>
            <a:r>
              <a:rPr lang="en-US" b="0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</a:t>
            </a:r>
            <a:r>
              <a:rPr lang="en-US" b="0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*.</a:t>
            </a:r>
            <a:r>
              <a:rPr lang="en-US" b="0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stanford.edu</a:t>
            </a:r>
            <a:endParaRPr lang="en-US" b="0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matching rules:</a:t>
            </a:r>
          </a:p>
          <a:p>
            <a:pPr>
              <a:spcBef>
                <a:spcPts val="1200"/>
              </a:spcBef>
            </a:pPr>
            <a:r>
              <a:rPr lang="en-US" dirty="0"/>
              <a:t>	</a:t>
            </a:r>
            <a:r>
              <a:rPr lang="en-US" sz="2844" dirty="0"/>
              <a:t>IE7:   “</a:t>
            </a:r>
            <a:r>
              <a:rPr lang="en-US" sz="2844" dirty="0">
                <a:latin typeface="Tahoma" pitchFamily="34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2844" dirty="0"/>
              <a:t>” must occur in leftmost component,  does not match “.”</a:t>
            </a:r>
          </a:p>
          <a:p>
            <a:pPr>
              <a:spcBef>
                <a:spcPts val="1200"/>
              </a:spcBef>
            </a:pPr>
            <a:r>
              <a:rPr lang="en-US" sz="2844" dirty="0"/>
              <a:t>		   example:  *.</a:t>
            </a:r>
            <a:r>
              <a:rPr lang="en-US" sz="2844" dirty="0" err="1"/>
              <a:t>a.com</a:t>
            </a:r>
            <a:r>
              <a:rPr lang="en-US" sz="2844" dirty="0"/>
              <a:t>   matches   x.a.com  but not  y.x.a.com</a:t>
            </a:r>
          </a:p>
          <a:p>
            <a:pPr>
              <a:spcBef>
                <a:spcPts val="1200"/>
              </a:spcBef>
            </a:pPr>
            <a:r>
              <a:rPr lang="en-US" sz="2844" dirty="0"/>
              <a:t>	FF3:   “</a:t>
            </a:r>
            <a:r>
              <a:rPr lang="en-US" sz="2844" dirty="0">
                <a:latin typeface="Tahoma" pitchFamily="34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2844" dirty="0"/>
              <a:t>” matches anything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743786" y="2926080"/>
            <a:ext cx="6860772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6376" y="3359574"/>
            <a:ext cx="4444165" cy="198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978"/>
              </a:lnSpc>
            </a:pPr>
            <a:r>
              <a:rPr lang="en-US" sz="4000" dirty="0">
                <a:latin typeface="+mn-lt"/>
              </a:rPr>
              <a:t>Browsers accept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certificates from a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large number of CAs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 - Plai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Plai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Plai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itle - Top - Medallio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Medallio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Medall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Pages>0</Pages>
  <Words>1434</Words>
  <Characters>0</Characters>
  <Application>Microsoft Macintosh PowerPoint</Application>
  <PresentationFormat>Custom</PresentationFormat>
  <Lines>0</Lines>
  <Paragraphs>240</Paragraphs>
  <Slides>41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2" baseType="lpstr">
      <vt:lpstr>Arial</vt:lpstr>
      <vt:lpstr>Calibri</vt:lpstr>
      <vt:lpstr>Gill Sans Light</vt:lpstr>
      <vt:lpstr>Tahoma</vt:lpstr>
      <vt:lpstr>Times</vt:lpstr>
      <vt:lpstr>Wingdings</vt:lpstr>
      <vt:lpstr>Title &amp; Subtitle</vt:lpstr>
      <vt:lpstr>Photo - Vertical</vt:lpstr>
      <vt:lpstr>Title - Center</vt:lpstr>
      <vt:lpstr>Photo - Horizontal</vt:lpstr>
      <vt:lpstr>Title &amp; Bullets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Plain</vt:lpstr>
      <vt:lpstr>Title - Top</vt:lpstr>
      <vt:lpstr>Title - Top - Medallion</vt:lpstr>
      <vt:lpstr>Image</vt:lpstr>
      <vt:lpstr>  Web and Network Security: HTTPS CS-4440 - Introduction to Computer Security Spring 2022 Jun Xu  Slides adapted from  CS142 by Dan Boneh at Stanford and CSE343/443 by Yinzhi Cao at Lehigh</vt:lpstr>
      <vt:lpstr>Threat Model:   Network Attacker</vt:lpstr>
      <vt:lpstr>Solution in Reality: SSL/TLS</vt:lpstr>
      <vt:lpstr>SSL/TLS History</vt:lpstr>
      <vt:lpstr>What’s New Here Compared to Secure Communications?  How Is It Actually Implemented???</vt:lpstr>
      <vt:lpstr>Certificates</vt:lpstr>
      <vt:lpstr>Certificates: example</vt:lpstr>
      <vt:lpstr>Certificates on the web</vt:lpstr>
      <vt:lpstr>Certificate Authorities</vt:lpstr>
      <vt:lpstr>Brief overview of SSL/TLS</vt:lpstr>
      <vt:lpstr>A More Detailed View</vt:lpstr>
      <vt:lpstr>Client Hello</vt:lpstr>
      <vt:lpstr>Server Hello</vt:lpstr>
      <vt:lpstr>Certificates</vt:lpstr>
      <vt:lpstr>Validating A Certificate</vt:lpstr>
      <vt:lpstr>Client Key Exchange</vt:lpstr>
      <vt:lpstr>Change Cipher Spec &amp; Finished Messages</vt:lpstr>
      <vt:lpstr>SSL Encryption</vt:lpstr>
      <vt:lpstr>PowerPoint Presentation</vt:lpstr>
      <vt:lpstr>PowerPoint Presentation</vt:lpstr>
      <vt:lpstr>PowerPoint Presentation</vt:lpstr>
      <vt:lpstr>SSL/TLS for the Web: From HTTP to  HTTPS</vt:lpstr>
      <vt:lpstr>Practical Barriers of HTTPS</vt:lpstr>
      <vt:lpstr>Practical Barriers of HTTPS Cont.</vt:lpstr>
      <vt:lpstr>HTTPS in the Browser</vt:lpstr>
      <vt:lpstr>The lock icon: SSL indicator</vt:lpstr>
      <vt:lpstr>The lock UI:    help users authenticate site</vt:lpstr>
      <vt:lpstr>The lock UI:    help users authenticate site</vt:lpstr>
      <vt:lpstr>The lock UI:   Extended Validation (EV) Certs</vt:lpstr>
      <vt:lpstr>Problems with HTTPS and the Lock Icon</vt:lpstr>
      <vt:lpstr>Problems with HTTPS and the Lock Icon</vt:lpstr>
      <vt:lpstr>1.  HTTP    HTTPS  upgrade</vt:lpstr>
      <vt:lpstr>2. Semantic attacks on certs</vt:lpstr>
      <vt:lpstr>3. Invalid certs</vt:lpstr>
      <vt:lpstr>Man in the middle attack using invalid certs</vt:lpstr>
      <vt:lpstr>Firefox:  Invalid cert dialog</vt:lpstr>
      <vt:lpstr>4. Mixed Content:  HTTP and HTTPS</vt:lpstr>
      <vt:lpstr>Mixed content and network attacks</vt:lpstr>
      <vt:lpstr>5.  Origin Contamination:  an example</vt:lpstr>
      <vt:lpstr>Origin Contamination:  Today</vt:lpstr>
      <vt:lpstr>More Fun with SSL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CS-4440 Introduction to Computer Security</dc:title>
  <dc:subject/>
  <dc:creator>jun</dc:creator>
  <cp:keywords/>
  <dc:description/>
  <cp:lastModifiedBy>Jun Xu</cp:lastModifiedBy>
  <cp:revision>641</cp:revision>
  <dcterms:modified xsi:type="dcterms:W3CDTF">2022-02-23T22:58:30Z</dcterms:modified>
</cp:coreProperties>
</file>